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547" r:id="rId3"/>
    <p:sldId id="287" r:id="rId4"/>
    <p:sldId id="546" r:id="rId5"/>
    <p:sldId id="512" r:id="rId6"/>
    <p:sldId id="507" r:id="rId7"/>
    <p:sldId id="540" r:id="rId8"/>
    <p:sldId id="259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56B496-CC23-99EE-48B7-8AD7ADE7B2BD}" name="Laisan Mobaideen" initials="LM" userId="S-1-5-21-1844237615-1637723038-725345543-1598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tfi Al-Sarori" initials="LA" lastIdx="3" clrIdx="0">
    <p:extLst>
      <p:ext uri="{19B8F6BF-5375-455C-9EA6-DF929625EA0E}">
        <p15:presenceInfo xmlns:p15="http://schemas.microsoft.com/office/powerpoint/2012/main" userId="efc240fb553a45c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31F"/>
    <a:srgbClr val="333333"/>
    <a:srgbClr val="FBAE48"/>
    <a:srgbClr val="33330F"/>
    <a:srgbClr val="F5F5F5"/>
    <a:srgbClr val="00A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88366" autoAdjust="0"/>
  </p:normalViewPr>
  <p:slideViewPr>
    <p:cSldViewPr>
      <p:cViewPr varScale="1">
        <p:scale>
          <a:sx n="96" d="100"/>
          <a:sy n="96" d="100"/>
        </p:scale>
        <p:origin x="1138" y="7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F5EDE-1626-4485-B8C5-E058152E2CDF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469A6-B767-4EE8-827B-73D19165B4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5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54435-8314-41BF-A366-BB395210431F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531FD-3CE3-494C-8E73-EC9A2580C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9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531FD-3CE3-494C-8E73-EC9A2580C4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501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531FD-3CE3-494C-8E73-EC9A2580C4F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697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C0C27-ECE2-8864-96E2-B3437A411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348A76-69FB-72A2-B1E3-24F4099972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D7F3B8-B472-7F97-228E-550593D0E3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EDE57-0C6D-B3D3-9D91-6CF489AC86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8531FD-3CE3-494C-8E73-EC9A2580C4F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093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531FD-3CE3-494C-8E73-EC9A2580C4F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95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kadenia.com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hyperlink" Target="https://www.eskadenia.com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87824" y="2038350"/>
            <a:ext cx="6768352" cy="800100"/>
          </a:xfrm>
        </p:spPr>
        <p:txBody>
          <a:bodyPr>
            <a:normAutofit/>
          </a:bodyPr>
          <a:lstStyle>
            <a:lvl1pPr algn="ctr" rtl="0">
              <a:defRPr sz="36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Option Arial / Karla for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87824" y="2952750"/>
            <a:ext cx="6768353" cy="571131"/>
          </a:xfrm>
        </p:spPr>
        <p:txBody>
          <a:bodyPr>
            <a:normAutofit/>
          </a:bodyPr>
          <a:lstStyle>
            <a:lvl1pPr marL="0" indent="0" algn="ctr" rtl="0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Option Arial / Karla for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3808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5EC70BA-AA69-4864-971E-8216C354A1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A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4752640"/>
            <a:ext cx="9144000" cy="25802"/>
          </a:xfrm>
          <a:prstGeom prst="rect">
            <a:avLst/>
          </a:prstGeom>
          <a:solidFill>
            <a:srgbClr val="FBA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1371" y="4838510"/>
            <a:ext cx="284018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ESK:WA-19:001 </a:t>
            </a:r>
            <a:r>
              <a:rPr lang="en-US" dirty="0" err="1"/>
              <a:t>Uen</a:t>
            </a:r>
            <a:r>
              <a:rPr lang="en-US" dirty="0"/>
              <a:t> Rev-A. 12/02/2019</a:t>
            </a:r>
          </a:p>
        </p:txBody>
      </p:sp>
      <p:pic>
        <p:nvPicPr>
          <p:cNvPr id="4" name="Picture 3">
            <a:hlinkClick r:id="rId3"/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032" y="361950"/>
            <a:ext cx="2599937" cy="8246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196" y="4835255"/>
            <a:ext cx="357409" cy="25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91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538" y="18789"/>
            <a:ext cx="6784410" cy="643115"/>
          </a:xfrm>
        </p:spPr>
        <p:txBody>
          <a:bodyPr>
            <a:normAutofit/>
          </a:bodyPr>
          <a:lstStyle>
            <a:lvl1pPr algn="l">
              <a:defRPr sz="28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Option Arial / Karla for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61875" y="755476"/>
            <a:ext cx="8829725" cy="3886200"/>
          </a:xfr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 sz="24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buFontTx/>
              <a:buBlip>
                <a:blip r:embed="rId3"/>
              </a:buBlip>
              <a:defRPr sz="22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buFontTx/>
              <a:buBlip>
                <a:blip r:embed="rId3"/>
              </a:buBlip>
              <a:defRPr sz="21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buFontTx/>
              <a:buBlip>
                <a:blip r:embed="rId3"/>
              </a:buBlip>
              <a:defRPr sz="20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buFontTx/>
              <a:buBlip>
                <a:blip r:embed="rId3"/>
              </a:buBlip>
              <a:defRPr sz="19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Option Arial / Karla for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0A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4752640"/>
            <a:ext cx="9144000" cy="25802"/>
          </a:xfrm>
          <a:prstGeom prst="rect">
            <a:avLst/>
          </a:prstGeom>
          <a:solidFill>
            <a:srgbClr val="FBAE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730" y="4871889"/>
            <a:ext cx="799174" cy="226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4E65C6D-5489-4C71-A92D-002A9550D0D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76292"/>
            <a:ext cx="1700417" cy="539311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3352800" y="4838140"/>
            <a:ext cx="2438400" cy="272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kern="1100" spc="10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www.eskadenia.com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196" y="4835255"/>
            <a:ext cx="357409" cy="251095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686956"/>
            <a:ext cx="9144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3787035" y="4860085"/>
            <a:ext cx="1524001" cy="248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 userDrawn="1"/>
        </p:nvSpPr>
        <p:spPr>
          <a:xfrm rot="5400000">
            <a:off x="-136017" y="133928"/>
            <a:ext cx="686955" cy="419101"/>
          </a:xfrm>
          <a:prstGeom prst="triangle">
            <a:avLst/>
          </a:prstGeom>
          <a:solidFill>
            <a:srgbClr val="00A7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hlinkClick r:id="rId4"/>
          </p:cNvPr>
          <p:cNvSpPr/>
          <p:nvPr userDrawn="1"/>
        </p:nvSpPr>
        <p:spPr>
          <a:xfrm>
            <a:off x="3886200" y="4860085"/>
            <a:ext cx="1524000" cy="226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029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14</a:t>
            </a:r>
            <a:r>
              <a:rPr lang="en-US" baseline="30000" dirty="0"/>
              <a:t>th</a:t>
            </a:r>
            <a:r>
              <a:rPr lang="en-US" dirty="0"/>
              <a:t> Apr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4ED459-E837-EAB3-6B30-C859D45BC83C}"/>
              </a:ext>
            </a:extLst>
          </p:cNvPr>
          <p:cNvSpPr txBox="1"/>
          <p:nvPr/>
        </p:nvSpPr>
        <p:spPr>
          <a:xfrm>
            <a:off x="1295400" y="1504950"/>
            <a:ext cx="6553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ICIEC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ESKADENIA’s Remarks Justification Basis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4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25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Summary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924"/>
            <a:ext cx="8001000" cy="3886200"/>
          </a:xfrm>
        </p:spPr>
        <p:txBody>
          <a:bodyPr>
            <a:normAutofit/>
          </a:bodyPr>
          <a:lstStyle/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600" dirty="0"/>
              <a:t>ESKADENIA’s Position Basis</a:t>
            </a:r>
          </a:p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600" dirty="0"/>
              <a:t>What is a Change</a:t>
            </a:r>
          </a:p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600" dirty="0"/>
              <a:t>Accomplished Milestones &amp; Project Turning Points</a:t>
            </a:r>
          </a:p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600" dirty="0"/>
              <a:t>Project Current Status</a:t>
            </a:r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1200" dirty="0"/>
          </a:p>
          <a:p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2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ESKADENIA’s Position Basis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923"/>
            <a:ext cx="8839200" cy="4185965"/>
          </a:xfrm>
        </p:spPr>
        <p:txBody>
          <a:bodyPr>
            <a:normAutofit fontScale="70000" lnSpcReduction="20000"/>
          </a:bodyPr>
          <a:lstStyle/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900" b="1" dirty="0"/>
              <a:t>The Approved &amp; Signed Scope Documents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1800" dirty="0"/>
              <a:t> -     BRD (Business Requirements Documents)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800" dirty="0"/>
              <a:t>Business Processes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800" dirty="0"/>
              <a:t>Signed CRs (2020, 2021, 2022 &amp; 2024)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800" dirty="0"/>
          </a:p>
          <a:p>
            <a:pPr>
              <a:lnSpc>
                <a:spcPct val="120000"/>
              </a:lnSpc>
            </a:pPr>
            <a:r>
              <a:rPr lang="en-US" sz="1900" b="1" dirty="0"/>
              <a:t>Appendix A to the Master Agreement – Section 3 Data Lifecycle Management (Actions by ICIEC)</a:t>
            </a:r>
          </a:p>
          <a:p>
            <a:pPr marL="0" marR="0" lvl="0" indent="0" algn="just" rtl="0">
              <a:lnSpc>
                <a:spcPct val="120000"/>
              </a:lnSpc>
              <a:buNone/>
            </a:pPr>
            <a:r>
              <a:rPr lang="en-US" sz="1900" dirty="0">
                <a:ea typeface="Times New Roman" panose="02020603050405020304" pitchFamily="18" charset="0"/>
              </a:rPr>
              <a:t>        “</a:t>
            </a:r>
            <a:r>
              <a:rPr lang="en-US" sz="1900" dirty="0">
                <a:effectLst/>
                <a:ea typeface="Times New Roman" panose="02020603050405020304" pitchFamily="18" charset="0"/>
              </a:rPr>
              <a:t>Data cleansing: This consists of:</a:t>
            </a:r>
          </a:p>
          <a:p>
            <a:pPr marL="742950" marR="0" lvl="1" indent="-2857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900" b="1" u="sng" dirty="0">
                <a:effectLst/>
                <a:ea typeface="Times New Roman" panose="02020603050405020304" pitchFamily="18" charset="0"/>
              </a:rPr>
              <a:t>Purging the obsolete data based on rules to be defined</a:t>
            </a:r>
            <a:r>
              <a:rPr lang="en-US" sz="1900" dirty="0">
                <a:effectLst/>
                <a:ea typeface="Times New Roman" panose="02020603050405020304" pitchFamily="18" charset="0"/>
              </a:rPr>
              <a:t>, </a:t>
            </a:r>
          </a:p>
          <a:p>
            <a:pPr marL="742950" marR="0" lvl="1" indent="-2857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900" b="1" u="sng" dirty="0">
                <a:effectLst/>
                <a:ea typeface="Times New Roman" panose="02020603050405020304" pitchFamily="18" charset="0"/>
              </a:rPr>
              <a:t>Correcting the data in the existing System(s</a:t>
            </a:r>
            <a:r>
              <a:rPr lang="en-US" sz="1900" dirty="0">
                <a:effectLst/>
                <a:ea typeface="Times New Roman" panose="02020603050405020304" pitchFamily="18" charset="0"/>
              </a:rPr>
              <a:t>), </a:t>
            </a:r>
          </a:p>
          <a:p>
            <a:pPr marL="742950" marR="0" lvl="1" indent="-2857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900" b="1" u="sng" dirty="0">
                <a:effectLst/>
                <a:ea typeface="Times New Roman" panose="02020603050405020304" pitchFamily="18" charset="0"/>
              </a:rPr>
              <a:t>Completing the missing data in the existing System(s), </a:t>
            </a:r>
          </a:p>
          <a:p>
            <a:pPr marL="742950" marR="0" lvl="1" indent="-285750" algn="just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900" dirty="0">
                <a:effectLst/>
                <a:ea typeface="Times New Roman" panose="02020603050405020304" pitchFamily="18" charset="0"/>
              </a:rPr>
              <a:t>Archiving the data, if need be based on rules to be defined”</a:t>
            </a:r>
            <a:endParaRPr lang="en-US" sz="1900" dirty="0"/>
          </a:p>
          <a:p>
            <a:pPr>
              <a:lnSpc>
                <a:spcPct val="200000"/>
              </a:lnSpc>
            </a:pPr>
            <a:r>
              <a:rPr lang="en-US" sz="1900" b="1" dirty="0"/>
              <a:t>Appendix A to the Master Agreement – Section 7 Scope Change Requests</a:t>
            </a:r>
          </a:p>
          <a:p>
            <a:pPr marL="400050" lvl="1" indent="0">
              <a:lnSpc>
                <a:spcPct val="200000"/>
              </a:lnSpc>
              <a:buNone/>
            </a:pPr>
            <a:r>
              <a:rPr lang="en-US" sz="1900" dirty="0">
                <a:effectLst/>
                <a:ea typeface="Times New Roman" panose="02020603050405020304" pitchFamily="18" charset="0"/>
              </a:rPr>
              <a:t>“Management of scope needs to be strictly enforced. All project team members should ensure that they are familiar with the scope and </a:t>
            </a:r>
            <a:r>
              <a:rPr lang="en-US" sz="1900" u="sng" dirty="0">
                <a:effectLst/>
                <a:ea typeface="Times New Roman" panose="02020603050405020304" pitchFamily="18" charset="0"/>
              </a:rPr>
              <a:t>ensure that the design and deliverables remain within the boundaries of this scope</a:t>
            </a:r>
            <a:r>
              <a:rPr lang="en-US" sz="1900" dirty="0">
                <a:effectLst/>
                <a:ea typeface="Times New Roman" panose="02020603050405020304" pitchFamily="18" charset="0"/>
              </a:rPr>
              <a:t>.”  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2000" dirty="0"/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1800" dirty="0"/>
          </a:p>
          <a:p>
            <a:pPr marR="0" lvl="0">
              <a:lnSpc>
                <a:spcPct val="200000"/>
              </a:lnSpc>
              <a:spcAft>
                <a:spcPts val="0"/>
              </a:spcAft>
            </a:pPr>
            <a:endParaRPr lang="en-US" sz="1800" dirty="0"/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1200" dirty="0"/>
          </a:p>
          <a:p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23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14E6F-CDE4-64DD-7B1A-1BBE44EF3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7DCB-0BB9-3372-2222-05ED9582D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/>
              <a:t>What is a Change</a:t>
            </a:r>
            <a:endParaRPr lang="en-US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C01BA-FF81-EF33-0197-C380176D1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685923"/>
            <a:ext cx="8839200" cy="4185965"/>
          </a:xfrm>
        </p:spPr>
        <p:txBody>
          <a:bodyPr>
            <a:normAutofit/>
          </a:bodyPr>
          <a:lstStyle/>
          <a:p>
            <a:pPr marR="0" lvl="0">
              <a:lnSpc>
                <a:spcPct val="200000"/>
              </a:lnSpc>
              <a:spcAft>
                <a:spcPts val="0"/>
              </a:spcAft>
            </a:pPr>
            <a:r>
              <a:rPr lang="en-US" sz="1900" b="1" dirty="0"/>
              <a:t>Any Additional Required Professional Services </a:t>
            </a:r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900" b="1" dirty="0"/>
              <a:t>      </a:t>
            </a:r>
            <a:r>
              <a:rPr lang="en-US" sz="1600" dirty="0"/>
              <a:t>-    System Customization; Additions, Adjustments, Alterations, or Deletions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/>
              <a:t>             (Functionalities, Features, Enhancements, UI/UX, Reports, etc.)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Setup Re-configuration/ Configuration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Extended Training Activities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Extended UAT Activities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Integrations with 3</a:t>
            </a:r>
            <a:r>
              <a:rPr lang="en-US" sz="1600" baseline="30000" dirty="0"/>
              <a:t>rd</a:t>
            </a:r>
            <a:r>
              <a:rPr lang="en-US" sz="1600" dirty="0"/>
              <a:t> Parties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Extended Data Migration</a:t>
            </a:r>
          </a:p>
          <a:p>
            <a:pPr lvl="1">
              <a:lnSpc>
                <a:spcPct val="110000"/>
              </a:lnSpc>
              <a:buFontTx/>
              <a:buChar char="-"/>
            </a:pPr>
            <a:r>
              <a:rPr lang="en-US" sz="1600" dirty="0"/>
              <a:t>Discussions &amp; Assessments of New Requests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800" dirty="0"/>
          </a:p>
          <a:p>
            <a:pPr marL="457200" lvl="1" indent="0">
              <a:lnSpc>
                <a:spcPct val="110000"/>
              </a:lnSpc>
              <a:buNone/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2000" dirty="0"/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1800" dirty="0"/>
          </a:p>
          <a:p>
            <a:pPr marR="0" lvl="0">
              <a:lnSpc>
                <a:spcPct val="200000"/>
              </a:lnSpc>
              <a:spcAft>
                <a:spcPts val="0"/>
              </a:spcAft>
            </a:pPr>
            <a:endParaRPr lang="en-US" sz="1800" dirty="0"/>
          </a:p>
          <a:p>
            <a:pPr marL="0" marR="0" lvl="0" indent="0">
              <a:lnSpc>
                <a:spcPct val="200000"/>
              </a:lnSpc>
              <a:spcAft>
                <a:spcPts val="0"/>
              </a:spcAft>
              <a:buNone/>
            </a:pPr>
            <a:endParaRPr lang="en-US" sz="1200" dirty="0"/>
          </a:p>
          <a:p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1EF05-6E7E-3555-3491-70C0D0A71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5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ED37-B28A-EFDC-38E5-58A80884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Accomplished Milestones &amp; Project Turning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4DAAE-449D-4B90-ACF2-464B98F54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3299" y="755476"/>
            <a:ext cx="6725587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84FCF-AA4F-E546-9432-FC2D038D4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DBC2E7B-D246-D77D-1084-0CB6F98D91D1}"/>
              </a:ext>
            </a:extLst>
          </p:cNvPr>
          <p:cNvGrpSpPr/>
          <p:nvPr/>
        </p:nvGrpSpPr>
        <p:grpSpPr>
          <a:xfrm>
            <a:off x="125648" y="1726109"/>
            <a:ext cx="8355652" cy="1666878"/>
            <a:chOff x="145776" y="1355070"/>
            <a:chExt cx="6699588" cy="139933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7809378-6B96-0D08-5FEC-53D65ECE172D}"/>
                </a:ext>
              </a:extLst>
            </p:cNvPr>
            <p:cNvSpPr/>
            <p:nvPr/>
          </p:nvSpPr>
          <p:spPr>
            <a:xfrm>
              <a:off x="145776" y="1355070"/>
              <a:ext cx="1251663" cy="1070469"/>
            </a:xfrm>
            <a:custGeom>
              <a:avLst/>
              <a:gdLst>
                <a:gd name="connsiteX0" fmla="*/ 0 w 2228810"/>
                <a:gd name="connsiteY0" fmla="*/ 193565 h 1935654"/>
                <a:gd name="connsiteX1" fmla="*/ 193565 w 2228810"/>
                <a:gd name="connsiteY1" fmla="*/ 0 h 1935654"/>
                <a:gd name="connsiteX2" fmla="*/ 2035245 w 2228810"/>
                <a:gd name="connsiteY2" fmla="*/ 0 h 1935654"/>
                <a:gd name="connsiteX3" fmla="*/ 2228810 w 2228810"/>
                <a:gd name="connsiteY3" fmla="*/ 193565 h 1935654"/>
                <a:gd name="connsiteX4" fmla="*/ 2228810 w 2228810"/>
                <a:gd name="connsiteY4" fmla="*/ 1742089 h 1935654"/>
                <a:gd name="connsiteX5" fmla="*/ 2035245 w 2228810"/>
                <a:gd name="connsiteY5" fmla="*/ 1935654 h 1935654"/>
                <a:gd name="connsiteX6" fmla="*/ 193565 w 2228810"/>
                <a:gd name="connsiteY6" fmla="*/ 1935654 h 1935654"/>
                <a:gd name="connsiteX7" fmla="*/ 0 w 2228810"/>
                <a:gd name="connsiteY7" fmla="*/ 1742089 h 1935654"/>
                <a:gd name="connsiteX8" fmla="*/ 0 w 2228810"/>
                <a:gd name="connsiteY8" fmla="*/ 193565 h 1935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8810" h="1935654">
                  <a:moveTo>
                    <a:pt x="0" y="193565"/>
                  </a:moveTo>
                  <a:cubicBezTo>
                    <a:pt x="0" y="86662"/>
                    <a:pt x="86662" y="0"/>
                    <a:pt x="193565" y="0"/>
                  </a:cubicBezTo>
                  <a:lnTo>
                    <a:pt x="2035245" y="0"/>
                  </a:lnTo>
                  <a:cubicBezTo>
                    <a:pt x="2142148" y="0"/>
                    <a:pt x="2228810" y="86662"/>
                    <a:pt x="2228810" y="193565"/>
                  </a:cubicBezTo>
                  <a:lnTo>
                    <a:pt x="2228810" y="1742089"/>
                  </a:lnTo>
                  <a:cubicBezTo>
                    <a:pt x="2228810" y="1848992"/>
                    <a:pt x="2142148" y="1935654"/>
                    <a:pt x="2035245" y="1935654"/>
                  </a:cubicBezTo>
                  <a:lnTo>
                    <a:pt x="193565" y="1935654"/>
                  </a:lnTo>
                  <a:cubicBezTo>
                    <a:pt x="86662" y="1935654"/>
                    <a:pt x="0" y="1848992"/>
                    <a:pt x="0" y="1742089"/>
                  </a:cubicBezTo>
                  <a:lnTo>
                    <a:pt x="0" y="19356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109747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Project Charter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Acceptance</a:t>
              </a:r>
              <a:r>
                <a:rPr lang="en-US" sz="14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CE843AD-0C78-2B6D-E87C-075CC16FDDE6}"/>
                </a:ext>
              </a:extLst>
            </p:cNvPr>
            <p:cNvSpPr/>
            <p:nvPr/>
          </p:nvSpPr>
          <p:spPr>
            <a:xfrm>
              <a:off x="1499931" y="1513433"/>
              <a:ext cx="401487" cy="389106"/>
            </a:xfrm>
            <a:custGeom>
              <a:avLst/>
              <a:gdLst>
                <a:gd name="connsiteX0" fmla="*/ 0 w 401487"/>
                <a:gd name="connsiteY0" fmla="*/ 77821 h 389106"/>
                <a:gd name="connsiteX1" fmla="*/ 206934 w 401487"/>
                <a:gd name="connsiteY1" fmla="*/ 77821 h 389106"/>
                <a:gd name="connsiteX2" fmla="*/ 206934 w 401487"/>
                <a:gd name="connsiteY2" fmla="*/ 0 h 389106"/>
                <a:gd name="connsiteX3" fmla="*/ 401487 w 401487"/>
                <a:gd name="connsiteY3" fmla="*/ 194553 h 389106"/>
                <a:gd name="connsiteX4" fmla="*/ 206934 w 401487"/>
                <a:gd name="connsiteY4" fmla="*/ 389106 h 389106"/>
                <a:gd name="connsiteX5" fmla="*/ 206934 w 401487"/>
                <a:gd name="connsiteY5" fmla="*/ 311285 h 389106"/>
                <a:gd name="connsiteX6" fmla="*/ 0 w 401487"/>
                <a:gd name="connsiteY6" fmla="*/ 311285 h 389106"/>
                <a:gd name="connsiteX7" fmla="*/ 0 w 401487"/>
                <a:gd name="connsiteY7" fmla="*/ 77821 h 389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1487" h="389106">
                  <a:moveTo>
                    <a:pt x="0" y="77821"/>
                  </a:moveTo>
                  <a:lnTo>
                    <a:pt x="206934" y="77821"/>
                  </a:lnTo>
                  <a:lnTo>
                    <a:pt x="206934" y="0"/>
                  </a:lnTo>
                  <a:lnTo>
                    <a:pt x="401487" y="194553"/>
                  </a:lnTo>
                  <a:lnTo>
                    <a:pt x="206934" y="389106"/>
                  </a:lnTo>
                  <a:lnTo>
                    <a:pt x="206934" y="311285"/>
                  </a:lnTo>
                  <a:lnTo>
                    <a:pt x="0" y="311285"/>
                  </a:lnTo>
                  <a:lnTo>
                    <a:pt x="0" y="7782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821" rIns="116732" bIns="77821" numCol="1" spcCol="1270" anchor="ctr" anchorCtr="0">
              <a:noAutofit/>
            </a:bodyPr>
            <a:lstStyle/>
            <a:p>
              <a:pPr marL="0" lvl="0" indent="0" algn="ctr" defTabSz="177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00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2237D0-6E39-9BB3-FC62-675BE07D5A74}"/>
                </a:ext>
              </a:extLst>
            </p:cNvPr>
            <p:cNvSpPr/>
            <p:nvPr/>
          </p:nvSpPr>
          <p:spPr>
            <a:xfrm>
              <a:off x="4136489" y="1386697"/>
              <a:ext cx="1104296" cy="775601"/>
            </a:xfrm>
            <a:custGeom>
              <a:avLst/>
              <a:gdLst>
                <a:gd name="connsiteX0" fmla="*/ 0 w 1423604"/>
                <a:gd name="connsiteY0" fmla="*/ 92389 h 923891"/>
                <a:gd name="connsiteX1" fmla="*/ 92389 w 1423604"/>
                <a:gd name="connsiteY1" fmla="*/ 0 h 923891"/>
                <a:gd name="connsiteX2" fmla="*/ 1331215 w 1423604"/>
                <a:gd name="connsiteY2" fmla="*/ 0 h 923891"/>
                <a:gd name="connsiteX3" fmla="*/ 1423604 w 1423604"/>
                <a:gd name="connsiteY3" fmla="*/ 92389 h 923891"/>
                <a:gd name="connsiteX4" fmla="*/ 1423604 w 1423604"/>
                <a:gd name="connsiteY4" fmla="*/ 831502 h 923891"/>
                <a:gd name="connsiteX5" fmla="*/ 1331215 w 1423604"/>
                <a:gd name="connsiteY5" fmla="*/ 923891 h 923891"/>
                <a:gd name="connsiteX6" fmla="*/ 92389 w 1423604"/>
                <a:gd name="connsiteY6" fmla="*/ 923891 h 923891"/>
                <a:gd name="connsiteX7" fmla="*/ 0 w 1423604"/>
                <a:gd name="connsiteY7" fmla="*/ 831502 h 923891"/>
                <a:gd name="connsiteX8" fmla="*/ 0 w 1423604"/>
                <a:gd name="connsiteY8" fmla="*/ 92389 h 92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3604" h="923891">
                  <a:moveTo>
                    <a:pt x="0" y="92389"/>
                  </a:moveTo>
                  <a:cubicBezTo>
                    <a:pt x="0" y="41364"/>
                    <a:pt x="41364" y="0"/>
                    <a:pt x="92389" y="0"/>
                  </a:cubicBezTo>
                  <a:lnTo>
                    <a:pt x="1331215" y="0"/>
                  </a:lnTo>
                  <a:cubicBezTo>
                    <a:pt x="1382240" y="0"/>
                    <a:pt x="1423604" y="41364"/>
                    <a:pt x="1423604" y="92389"/>
                  </a:cubicBezTo>
                  <a:lnTo>
                    <a:pt x="1423604" y="831502"/>
                  </a:lnTo>
                  <a:cubicBezTo>
                    <a:pt x="1423604" y="882527"/>
                    <a:pt x="1382240" y="923891"/>
                    <a:pt x="1331215" y="923891"/>
                  </a:cubicBezTo>
                  <a:lnTo>
                    <a:pt x="92389" y="923891"/>
                  </a:lnTo>
                  <a:cubicBezTo>
                    <a:pt x="41364" y="923891"/>
                    <a:pt x="0" y="882527"/>
                    <a:pt x="0" y="831502"/>
                  </a:cubicBezTo>
                  <a:lnTo>
                    <a:pt x="0" y="9238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361304" numCol="1" spcCol="1270" anchor="t" anchorCtr="0">
              <a:noAutofit/>
            </a:bodyPr>
            <a:lstStyle/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CR 01_2020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400" kern="120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E0EA991-0468-E596-19AE-1C223F6D44DA}"/>
                </a:ext>
              </a:extLst>
            </p:cNvPr>
            <p:cNvSpPr/>
            <p:nvPr/>
          </p:nvSpPr>
          <p:spPr>
            <a:xfrm>
              <a:off x="4248738" y="1886247"/>
              <a:ext cx="1145396" cy="845579"/>
            </a:xfrm>
            <a:custGeom>
              <a:avLst/>
              <a:gdLst>
                <a:gd name="connsiteX0" fmla="*/ 0 w 1560242"/>
                <a:gd name="connsiteY0" fmla="*/ 145094 h 1450941"/>
                <a:gd name="connsiteX1" fmla="*/ 145094 w 1560242"/>
                <a:gd name="connsiteY1" fmla="*/ 0 h 1450941"/>
                <a:gd name="connsiteX2" fmla="*/ 1415148 w 1560242"/>
                <a:gd name="connsiteY2" fmla="*/ 0 h 1450941"/>
                <a:gd name="connsiteX3" fmla="*/ 1560242 w 1560242"/>
                <a:gd name="connsiteY3" fmla="*/ 145094 h 1450941"/>
                <a:gd name="connsiteX4" fmla="*/ 1560242 w 1560242"/>
                <a:gd name="connsiteY4" fmla="*/ 1305847 h 1450941"/>
                <a:gd name="connsiteX5" fmla="*/ 1415148 w 1560242"/>
                <a:gd name="connsiteY5" fmla="*/ 1450941 h 1450941"/>
                <a:gd name="connsiteX6" fmla="*/ 145094 w 1560242"/>
                <a:gd name="connsiteY6" fmla="*/ 1450941 h 1450941"/>
                <a:gd name="connsiteX7" fmla="*/ 0 w 1560242"/>
                <a:gd name="connsiteY7" fmla="*/ 1305847 h 1450941"/>
                <a:gd name="connsiteX8" fmla="*/ 0 w 1560242"/>
                <a:gd name="connsiteY8" fmla="*/ 145094 h 1450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0242" h="1450941">
                  <a:moveTo>
                    <a:pt x="0" y="145094"/>
                  </a:moveTo>
                  <a:cubicBezTo>
                    <a:pt x="0" y="64961"/>
                    <a:pt x="64961" y="0"/>
                    <a:pt x="145094" y="0"/>
                  </a:cubicBezTo>
                  <a:lnTo>
                    <a:pt x="1415148" y="0"/>
                  </a:lnTo>
                  <a:cubicBezTo>
                    <a:pt x="1495281" y="0"/>
                    <a:pt x="1560242" y="64961"/>
                    <a:pt x="1560242" y="145094"/>
                  </a:cubicBezTo>
                  <a:lnTo>
                    <a:pt x="1560242" y="1305847"/>
                  </a:lnTo>
                  <a:cubicBezTo>
                    <a:pt x="1560242" y="1385980"/>
                    <a:pt x="1495281" y="1450941"/>
                    <a:pt x="1415148" y="1450941"/>
                  </a:cubicBezTo>
                  <a:lnTo>
                    <a:pt x="145094" y="1450941"/>
                  </a:lnTo>
                  <a:cubicBezTo>
                    <a:pt x="64961" y="1450941"/>
                    <a:pt x="0" y="1385980"/>
                    <a:pt x="0" y="1305847"/>
                  </a:cubicBezTo>
                  <a:lnTo>
                    <a:pt x="0" y="145094"/>
                  </a:lnTo>
                  <a:close/>
                </a:path>
              </a:pathLst>
            </a:cu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841" tIns="127841" rIns="127841" bIns="127841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n-US" sz="14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CR 01_2020 Scope </a:t>
              </a:r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Sign-off</a:t>
              </a:r>
              <a:endParaRPr lang="en-US" sz="1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200" kern="120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4AE1A02-9034-3D45-B01B-EB0FEDE0B6D6}"/>
                </a:ext>
              </a:extLst>
            </p:cNvPr>
            <p:cNvSpPr/>
            <p:nvPr/>
          </p:nvSpPr>
          <p:spPr>
            <a:xfrm>
              <a:off x="5665992" y="1376111"/>
              <a:ext cx="1009767" cy="786187"/>
            </a:xfrm>
            <a:custGeom>
              <a:avLst/>
              <a:gdLst>
                <a:gd name="connsiteX0" fmla="*/ 0 w 1421979"/>
                <a:gd name="connsiteY0" fmla="*/ 92389 h 923891"/>
                <a:gd name="connsiteX1" fmla="*/ 92389 w 1421979"/>
                <a:gd name="connsiteY1" fmla="*/ 0 h 923891"/>
                <a:gd name="connsiteX2" fmla="*/ 1329590 w 1421979"/>
                <a:gd name="connsiteY2" fmla="*/ 0 h 923891"/>
                <a:gd name="connsiteX3" fmla="*/ 1421979 w 1421979"/>
                <a:gd name="connsiteY3" fmla="*/ 92389 h 923891"/>
                <a:gd name="connsiteX4" fmla="*/ 1421979 w 1421979"/>
                <a:gd name="connsiteY4" fmla="*/ 831502 h 923891"/>
                <a:gd name="connsiteX5" fmla="*/ 1329590 w 1421979"/>
                <a:gd name="connsiteY5" fmla="*/ 923891 h 923891"/>
                <a:gd name="connsiteX6" fmla="*/ 92389 w 1421979"/>
                <a:gd name="connsiteY6" fmla="*/ 923891 h 923891"/>
                <a:gd name="connsiteX7" fmla="*/ 0 w 1421979"/>
                <a:gd name="connsiteY7" fmla="*/ 831502 h 923891"/>
                <a:gd name="connsiteX8" fmla="*/ 0 w 1421979"/>
                <a:gd name="connsiteY8" fmla="*/ 92389 h 92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979" h="923891">
                  <a:moveTo>
                    <a:pt x="0" y="92389"/>
                  </a:moveTo>
                  <a:cubicBezTo>
                    <a:pt x="0" y="41364"/>
                    <a:pt x="41364" y="0"/>
                    <a:pt x="92389" y="0"/>
                  </a:cubicBezTo>
                  <a:lnTo>
                    <a:pt x="1329590" y="0"/>
                  </a:lnTo>
                  <a:cubicBezTo>
                    <a:pt x="1380615" y="0"/>
                    <a:pt x="1421979" y="41364"/>
                    <a:pt x="1421979" y="92389"/>
                  </a:cubicBezTo>
                  <a:lnTo>
                    <a:pt x="1421979" y="831502"/>
                  </a:lnTo>
                  <a:cubicBezTo>
                    <a:pt x="1421979" y="882527"/>
                    <a:pt x="1380615" y="923891"/>
                    <a:pt x="1329590" y="923891"/>
                  </a:cubicBezTo>
                  <a:lnTo>
                    <a:pt x="92389" y="923891"/>
                  </a:lnTo>
                  <a:cubicBezTo>
                    <a:pt x="41364" y="923891"/>
                    <a:pt x="0" y="882527"/>
                    <a:pt x="0" y="831502"/>
                  </a:cubicBezTo>
                  <a:lnTo>
                    <a:pt x="0" y="92389"/>
                  </a:lnTo>
                  <a:close/>
                </a:path>
              </a:pathLst>
            </a:cu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361304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Provisional Acceptance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DEE4399-A28F-43E9-5CC2-7169D14F4165}"/>
                </a:ext>
              </a:extLst>
            </p:cNvPr>
            <p:cNvSpPr/>
            <p:nvPr/>
          </p:nvSpPr>
          <p:spPr>
            <a:xfrm>
              <a:off x="5755185" y="1886247"/>
              <a:ext cx="1090179" cy="868157"/>
            </a:xfrm>
            <a:custGeom>
              <a:avLst/>
              <a:gdLst>
                <a:gd name="connsiteX0" fmla="*/ 0 w 1421979"/>
                <a:gd name="connsiteY0" fmla="*/ 142198 h 1618884"/>
                <a:gd name="connsiteX1" fmla="*/ 142198 w 1421979"/>
                <a:gd name="connsiteY1" fmla="*/ 0 h 1618884"/>
                <a:gd name="connsiteX2" fmla="*/ 1279781 w 1421979"/>
                <a:gd name="connsiteY2" fmla="*/ 0 h 1618884"/>
                <a:gd name="connsiteX3" fmla="*/ 1421979 w 1421979"/>
                <a:gd name="connsiteY3" fmla="*/ 142198 h 1618884"/>
                <a:gd name="connsiteX4" fmla="*/ 1421979 w 1421979"/>
                <a:gd name="connsiteY4" fmla="*/ 1476686 h 1618884"/>
                <a:gd name="connsiteX5" fmla="*/ 1279781 w 1421979"/>
                <a:gd name="connsiteY5" fmla="*/ 1618884 h 1618884"/>
                <a:gd name="connsiteX6" fmla="*/ 142198 w 1421979"/>
                <a:gd name="connsiteY6" fmla="*/ 1618884 h 1618884"/>
                <a:gd name="connsiteX7" fmla="*/ 0 w 1421979"/>
                <a:gd name="connsiteY7" fmla="*/ 1476686 h 1618884"/>
                <a:gd name="connsiteX8" fmla="*/ 0 w 1421979"/>
                <a:gd name="connsiteY8" fmla="*/ 142198 h 1618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1979" h="1618884">
                  <a:moveTo>
                    <a:pt x="0" y="142198"/>
                  </a:moveTo>
                  <a:cubicBezTo>
                    <a:pt x="0" y="63664"/>
                    <a:pt x="63664" y="0"/>
                    <a:pt x="142198" y="0"/>
                  </a:cubicBezTo>
                  <a:lnTo>
                    <a:pt x="1279781" y="0"/>
                  </a:lnTo>
                  <a:cubicBezTo>
                    <a:pt x="1358315" y="0"/>
                    <a:pt x="1421979" y="63664"/>
                    <a:pt x="1421979" y="142198"/>
                  </a:cubicBezTo>
                  <a:lnTo>
                    <a:pt x="1421979" y="1476686"/>
                  </a:lnTo>
                  <a:cubicBezTo>
                    <a:pt x="1421979" y="1555220"/>
                    <a:pt x="1358315" y="1618884"/>
                    <a:pt x="1279781" y="1618884"/>
                  </a:cubicBezTo>
                  <a:lnTo>
                    <a:pt x="142198" y="1618884"/>
                  </a:lnTo>
                  <a:cubicBezTo>
                    <a:pt x="63664" y="1618884"/>
                    <a:pt x="0" y="1555220"/>
                    <a:pt x="0" y="1476686"/>
                  </a:cubicBezTo>
                  <a:lnTo>
                    <a:pt x="0" y="142198"/>
                  </a:lnTo>
                  <a:close/>
                </a:path>
              </a:pathLst>
            </a:cu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6992" tIns="126992" rIns="126992" bIns="126992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2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Acceptance of System Installation of all solutions in scope.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A770887-AAE2-1CE4-C16C-D5660777BAFF}"/>
              </a:ext>
            </a:extLst>
          </p:cNvPr>
          <p:cNvSpPr txBox="1"/>
          <p:nvPr/>
        </p:nvSpPr>
        <p:spPr>
          <a:xfrm>
            <a:off x="155533" y="1273372"/>
            <a:ext cx="1561060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 2019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DC7B98-4F92-21D2-E211-37C334A968CF}"/>
              </a:ext>
            </a:extLst>
          </p:cNvPr>
          <p:cNvSpPr txBox="1"/>
          <p:nvPr/>
        </p:nvSpPr>
        <p:spPr>
          <a:xfrm>
            <a:off x="5102821" y="1273373"/>
            <a:ext cx="1372081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 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1BDB59-1696-D732-9EB1-6AF1A2EFC432}"/>
              </a:ext>
            </a:extLst>
          </p:cNvPr>
          <p:cNvSpPr txBox="1"/>
          <p:nvPr/>
        </p:nvSpPr>
        <p:spPr>
          <a:xfrm>
            <a:off x="7010400" y="1273373"/>
            <a:ext cx="1227565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 2020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91F16D2-F287-9E78-367E-739771B98BBA}"/>
              </a:ext>
            </a:extLst>
          </p:cNvPr>
          <p:cNvSpPr/>
          <p:nvPr/>
        </p:nvSpPr>
        <p:spPr>
          <a:xfrm>
            <a:off x="2382366" y="1747096"/>
            <a:ext cx="1962288" cy="923891"/>
          </a:xfrm>
          <a:custGeom>
            <a:avLst/>
            <a:gdLst>
              <a:gd name="connsiteX0" fmla="*/ 0 w 1423604"/>
              <a:gd name="connsiteY0" fmla="*/ 92389 h 923891"/>
              <a:gd name="connsiteX1" fmla="*/ 92389 w 1423604"/>
              <a:gd name="connsiteY1" fmla="*/ 0 h 923891"/>
              <a:gd name="connsiteX2" fmla="*/ 1331215 w 1423604"/>
              <a:gd name="connsiteY2" fmla="*/ 0 h 923891"/>
              <a:gd name="connsiteX3" fmla="*/ 1423604 w 1423604"/>
              <a:gd name="connsiteY3" fmla="*/ 92389 h 923891"/>
              <a:gd name="connsiteX4" fmla="*/ 1423604 w 1423604"/>
              <a:gd name="connsiteY4" fmla="*/ 831502 h 923891"/>
              <a:gd name="connsiteX5" fmla="*/ 1331215 w 1423604"/>
              <a:gd name="connsiteY5" fmla="*/ 923891 h 923891"/>
              <a:gd name="connsiteX6" fmla="*/ 92389 w 1423604"/>
              <a:gd name="connsiteY6" fmla="*/ 923891 h 923891"/>
              <a:gd name="connsiteX7" fmla="*/ 0 w 1423604"/>
              <a:gd name="connsiteY7" fmla="*/ 831502 h 923891"/>
              <a:gd name="connsiteX8" fmla="*/ 0 w 1423604"/>
              <a:gd name="connsiteY8" fmla="*/ 92389 h 92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3604" h="923891">
                <a:moveTo>
                  <a:pt x="0" y="92389"/>
                </a:moveTo>
                <a:cubicBezTo>
                  <a:pt x="0" y="41364"/>
                  <a:pt x="41364" y="0"/>
                  <a:pt x="92389" y="0"/>
                </a:cubicBezTo>
                <a:lnTo>
                  <a:pt x="1331215" y="0"/>
                </a:lnTo>
                <a:cubicBezTo>
                  <a:pt x="1382240" y="0"/>
                  <a:pt x="1423604" y="41364"/>
                  <a:pt x="1423604" y="92389"/>
                </a:cubicBezTo>
                <a:lnTo>
                  <a:pt x="1423604" y="831502"/>
                </a:lnTo>
                <a:cubicBezTo>
                  <a:pt x="1423604" y="882527"/>
                  <a:pt x="1382240" y="923891"/>
                  <a:pt x="1331215" y="923891"/>
                </a:cubicBezTo>
                <a:lnTo>
                  <a:pt x="92389" y="923891"/>
                </a:lnTo>
                <a:cubicBezTo>
                  <a:pt x="41364" y="923891"/>
                  <a:pt x="0" y="882527"/>
                  <a:pt x="0" y="831502"/>
                </a:cubicBezTo>
                <a:lnTo>
                  <a:pt x="0" y="92389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568" tIns="99568" rIns="99568" bIns="361304" numCol="1" spcCol="1270" anchor="t" anchorCtr="0">
            <a:noAutofit/>
          </a:bodyPr>
          <a:lstStyle/>
          <a:p>
            <a:pPr marL="0" lvl="0" indent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kern="1200" dirty="0">
                <a:latin typeface="Arial" panose="020B0604020202020204" pitchFamily="34" charset="0"/>
                <a:cs typeface="Arial" panose="020B0604020202020204" pitchFamily="34" charset="0"/>
              </a:rPr>
              <a:t>Original Scope Definition &amp; Approval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90B3740-FC92-38F5-2858-E04FF6A98730}"/>
              </a:ext>
            </a:extLst>
          </p:cNvPr>
          <p:cNvSpPr/>
          <p:nvPr/>
        </p:nvSpPr>
        <p:spPr>
          <a:xfrm>
            <a:off x="2494864" y="2358844"/>
            <a:ext cx="2113245" cy="1815629"/>
          </a:xfrm>
          <a:custGeom>
            <a:avLst/>
            <a:gdLst>
              <a:gd name="connsiteX0" fmla="*/ 0 w 1560242"/>
              <a:gd name="connsiteY0" fmla="*/ 145094 h 1450941"/>
              <a:gd name="connsiteX1" fmla="*/ 145094 w 1560242"/>
              <a:gd name="connsiteY1" fmla="*/ 0 h 1450941"/>
              <a:gd name="connsiteX2" fmla="*/ 1415148 w 1560242"/>
              <a:gd name="connsiteY2" fmla="*/ 0 h 1450941"/>
              <a:gd name="connsiteX3" fmla="*/ 1560242 w 1560242"/>
              <a:gd name="connsiteY3" fmla="*/ 145094 h 1450941"/>
              <a:gd name="connsiteX4" fmla="*/ 1560242 w 1560242"/>
              <a:gd name="connsiteY4" fmla="*/ 1305847 h 1450941"/>
              <a:gd name="connsiteX5" fmla="*/ 1415148 w 1560242"/>
              <a:gd name="connsiteY5" fmla="*/ 1450941 h 1450941"/>
              <a:gd name="connsiteX6" fmla="*/ 145094 w 1560242"/>
              <a:gd name="connsiteY6" fmla="*/ 1450941 h 1450941"/>
              <a:gd name="connsiteX7" fmla="*/ 0 w 1560242"/>
              <a:gd name="connsiteY7" fmla="*/ 1305847 h 1450941"/>
              <a:gd name="connsiteX8" fmla="*/ 0 w 1560242"/>
              <a:gd name="connsiteY8" fmla="*/ 145094 h 1450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0242" h="1450941">
                <a:moveTo>
                  <a:pt x="0" y="145094"/>
                </a:moveTo>
                <a:cubicBezTo>
                  <a:pt x="0" y="64961"/>
                  <a:pt x="64961" y="0"/>
                  <a:pt x="145094" y="0"/>
                </a:cubicBezTo>
                <a:lnTo>
                  <a:pt x="1415148" y="0"/>
                </a:lnTo>
                <a:cubicBezTo>
                  <a:pt x="1495281" y="0"/>
                  <a:pt x="1560242" y="64961"/>
                  <a:pt x="1560242" y="145094"/>
                </a:cubicBezTo>
                <a:lnTo>
                  <a:pt x="1560242" y="1305847"/>
                </a:lnTo>
                <a:cubicBezTo>
                  <a:pt x="1560242" y="1385980"/>
                  <a:pt x="1495281" y="1450941"/>
                  <a:pt x="1415148" y="1450941"/>
                </a:cubicBezTo>
                <a:lnTo>
                  <a:pt x="145094" y="1450941"/>
                </a:lnTo>
                <a:cubicBezTo>
                  <a:pt x="64961" y="1450941"/>
                  <a:pt x="0" y="1385980"/>
                  <a:pt x="0" y="1305847"/>
                </a:cubicBezTo>
                <a:lnTo>
                  <a:pt x="0" y="145094"/>
                </a:lnTo>
                <a:close/>
              </a:path>
            </a:pathLst>
          </a:custGeom>
          <a:ln>
            <a:solidFill>
              <a:srgbClr val="0070C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841" tIns="127841" rIns="127841" bIns="127841" numCol="1" spcCol="1270" anchor="t" anchorCtr="0">
            <a:noAutofit/>
          </a:bodyPr>
          <a:lstStyle/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000" kern="1200" dirty="0"/>
              <a:t>Credit Insurance BRD &amp; business Processes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000" kern="1200" dirty="0"/>
              <a:t> Customer Portal, Agent Portal &amp; Banc-assurance BRDs &amp; Business Processes Documents 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000" kern="1200" dirty="0"/>
              <a:t> Financial System Gap Scope Document &amp; Business Processes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000" kern="1200" dirty="0"/>
              <a:t> Financial Integration Scope Document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000" kern="1200" dirty="0"/>
              <a:t>CRM Gap Scope Document &amp; Business Processes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endParaRPr lang="en-US" sz="1400" kern="120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D7F0F15-6AC4-A31F-C581-C9A250E65BCA}"/>
              </a:ext>
            </a:extLst>
          </p:cNvPr>
          <p:cNvSpPr/>
          <p:nvPr/>
        </p:nvSpPr>
        <p:spPr>
          <a:xfrm>
            <a:off x="4574290" y="1903293"/>
            <a:ext cx="491477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D09F82-0AAE-E930-CE0D-F9D247756525}"/>
              </a:ext>
            </a:extLst>
          </p:cNvPr>
          <p:cNvSpPr txBox="1"/>
          <p:nvPr/>
        </p:nvSpPr>
        <p:spPr>
          <a:xfrm>
            <a:off x="2382366" y="1273373"/>
            <a:ext cx="1933131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 2019 – Feb 2020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7F91F404-BF4D-CE87-F9A0-591BD75614F3}"/>
              </a:ext>
            </a:extLst>
          </p:cNvPr>
          <p:cNvSpPr/>
          <p:nvPr/>
        </p:nvSpPr>
        <p:spPr>
          <a:xfrm>
            <a:off x="6567438" y="1880846"/>
            <a:ext cx="407362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2F24FF5-4D7A-5A9A-88CB-F6B8E769245B}"/>
              </a:ext>
            </a:extLst>
          </p:cNvPr>
          <p:cNvSpPr txBox="1"/>
          <p:nvPr/>
        </p:nvSpPr>
        <p:spPr>
          <a:xfrm>
            <a:off x="1753029" y="2401906"/>
            <a:ext cx="492443" cy="216476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Requirements Gathering &amp;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Gap Analysis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06E7265-796B-06B2-D997-26E898039947}"/>
              </a:ext>
            </a:extLst>
          </p:cNvPr>
          <p:cNvSpPr txBox="1"/>
          <p:nvPr/>
        </p:nvSpPr>
        <p:spPr>
          <a:xfrm>
            <a:off x="4701758" y="2408299"/>
            <a:ext cx="338554" cy="216476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Original Scope Verification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EF52841-4E74-ECA6-8800-F4303F102D43}"/>
              </a:ext>
            </a:extLst>
          </p:cNvPr>
          <p:cNvSpPr txBox="1"/>
          <p:nvPr/>
        </p:nvSpPr>
        <p:spPr>
          <a:xfrm>
            <a:off x="6675682" y="2370243"/>
            <a:ext cx="338554" cy="2325127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 01_2020 Partial Verification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BCF836F-C991-35AD-2C25-AB452347CE2A}"/>
              </a:ext>
            </a:extLst>
          </p:cNvPr>
          <p:cNvSpPr txBox="1"/>
          <p:nvPr/>
        </p:nvSpPr>
        <p:spPr>
          <a:xfrm>
            <a:off x="8305800" y="2148741"/>
            <a:ext cx="646331" cy="2556609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Training &amp; Knowledge Transfer Sessions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 01_2020 Partial Verification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3104D4-8255-7E0C-ED2E-83B4411B9BDE}"/>
              </a:ext>
            </a:extLst>
          </p:cNvPr>
          <p:cNvSpPr txBox="1"/>
          <p:nvPr/>
        </p:nvSpPr>
        <p:spPr>
          <a:xfrm>
            <a:off x="2382365" y="815054"/>
            <a:ext cx="6716521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Covid 19 Pandemic</a:t>
            </a:r>
          </a:p>
        </p:txBody>
      </p:sp>
    </p:spTree>
    <p:extLst>
      <p:ext uri="{BB962C8B-B14F-4D97-AF65-F5344CB8AC3E}">
        <p14:creationId xmlns:p14="http://schemas.microsoft.com/office/powerpoint/2010/main" val="335676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ED37-B28A-EFDC-38E5-58A80884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Accomplished Milestones &amp; Project Turning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4DAAE-449D-4B90-ACF2-464B98F54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30" y="735769"/>
            <a:ext cx="8829725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84FCF-AA4F-E546-9432-FC2D038D4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DBC2E7B-D246-D77D-1084-0CB6F98D91D1}"/>
              </a:ext>
            </a:extLst>
          </p:cNvPr>
          <p:cNvGrpSpPr/>
          <p:nvPr/>
        </p:nvGrpSpPr>
        <p:grpSpPr>
          <a:xfrm>
            <a:off x="2133600" y="1852388"/>
            <a:ext cx="5685712" cy="1581512"/>
            <a:chOff x="724739" y="1319100"/>
            <a:chExt cx="4644649" cy="1581512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7809378-6B96-0D08-5FEC-53D65ECE172D}"/>
                </a:ext>
              </a:extLst>
            </p:cNvPr>
            <p:cNvSpPr/>
            <p:nvPr/>
          </p:nvSpPr>
          <p:spPr>
            <a:xfrm>
              <a:off x="724739" y="1319100"/>
              <a:ext cx="1362524" cy="1049198"/>
            </a:xfrm>
            <a:custGeom>
              <a:avLst/>
              <a:gdLst>
                <a:gd name="connsiteX0" fmla="*/ 0 w 2228810"/>
                <a:gd name="connsiteY0" fmla="*/ 193565 h 1935654"/>
                <a:gd name="connsiteX1" fmla="*/ 193565 w 2228810"/>
                <a:gd name="connsiteY1" fmla="*/ 0 h 1935654"/>
                <a:gd name="connsiteX2" fmla="*/ 2035245 w 2228810"/>
                <a:gd name="connsiteY2" fmla="*/ 0 h 1935654"/>
                <a:gd name="connsiteX3" fmla="*/ 2228810 w 2228810"/>
                <a:gd name="connsiteY3" fmla="*/ 193565 h 1935654"/>
                <a:gd name="connsiteX4" fmla="*/ 2228810 w 2228810"/>
                <a:gd name="connsiteY4" fmla="*/ 1742089 h 1935654"/>
                <a:gd name="connsiteX5" fmla="*/ 2035245 w 2228810"/>
                <a:gd name="connsiteY5" fmla="*/ 1935654 h 1935654"/>
                <a:gd name="connsiteX6" fmla="*/ 193565 w 2228810"/>
                <a:gd name="connsiteY6" fmla="*/ 1935654 h 1935654"/>
                <a:gd name="connsiteX7" fmla="*/ 0 w 2228810"/>
                <a:gd name="connsiteY7" fmla="*/ 1742089 h 1935654"/>
                <a:gd name="connsiteX8" fmla="*/ 0 w 2228810"/>
                <a:gd name="connsiteY8" fmla="*/ 193565 h 1935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8810" h="1935654">
                  <a:moveTo>
                    <a:pt x="0" y="193565"/>
                  </a:moveTo>
                  <a:cubicBezTo>
                    <a:pt x="0" y="86662"/>
                    <a:pt x="86662" y="0"/>
                    <a:pt x="193565" y="0"/>
                  </a:cubicBezTo>
                  <a:lnTo>
                    <a:pt x="2035245" y="0"/>
                  </a:lnTo>
                  <a:cubicBezTo>
                    <a:pt x="2142148" y="0"/>
                    <a:pt x="2228810" y="86662"/>
                    <a:pt x="2228810" y="193565"/>
                  </a:cubicBezTo>
                  <a:lnTo>
                    <a:pt x="2228810" y="1742089"/>
                  </a:lnTo>
                  <a:cubicBezTo>
                    <a:pt x="2228810" y="1848992"/>
                    <a:pt x="2142148" y="1935654"/>
                    <a:pt x="2035245" y="1935654"/>
                  </a:cubicBezTo>
                  <a:lnTo>
                    <a:pt x="193565" y="1935654"/>
                  </a:lnTo>
                  <a:cubicBezTo>
                    <a:pt x="86662" y="1935654"/>
                    <a:pt x="0" y="1848992"/>
                    <a:pt x="0" y="1742089"/>
                  </a:cubicBezTo>
                  <a:lnTo>
                    <a:pt x="0" y="19356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1097470" numCol="1" spcCol="1270" anchor="t" anchorCtr="0">
              <a:noAutofit/>
            </a:bodyPr>
            <a:lstStyle/>
            <a:p>
              <a:pPr marL="0" lvl="0" indent="0" algn="l" defTabSz="622300"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Training Acceptance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21D90C5-AB0F-23CE-AC2F-B7C4E8C0BC14}"/>
                </a:ext>
              </a:extLst>
            </p:cNvPr>
            <p:cNvSpPr/>
            <p:nvPr/>
          </p:nvSpPr>
          <p:spPr>
            <a:xfrm>
              <a:off x="854766" y="1912021"/>
              <a:ext cx="1351159" cy="964641"/>
            </a:xfrm>
            <a:custGeom>
              <a:avLst/>
              <a:gdLst>
                <a:gd name="connsiteX0" fmla="*/ 0 w 2265937"/>
                <a:gd name="connsiteY0" fmla="*/ 216050 h 2160501"/>
                <a:gd name="connsiteX1" fmla="*/ 216050 w 2265937"/>
                <a:gd name="connsiteY1" fmla="*/ 0 h 2160501"/>
                <a:gd name="connsiteX2" fmla="*/ 2049887 w 2265937"/>
                <a:gd name="connsiteY2" fmla="*/ 0 h 2160501"/>
                <a:gd name="connsiteX3" fmla="*/ 2265937 w 2265937"/>
                <a:gd name="connsiteY3" fmla="*/ 216050 h 2160501"/>
                <a:gd name="connsiteX4" fmla="*/ 2265937 w 2265937"/>
                <a:gd name="connsiteY4" fmla="*/ 1944451 h 2160501"/>
                <a:gd name="connsiteX5" fmla="*/ 2049887 w 2265937"/>
                <a:gd name="connsiteY5" fmla="*/ 2160501 h 2160501"/>
                <a:gd name="connsiteX6" fmla="*/ 216050 w 2265937"/>
                <a:gd name="connsiteY6" fmla="*/ 2160501 h 2160501"/>
                <a:gd name="connsiteX7" fmla="*/ 0 w 2265937"/>
                <a:gd name="connsiteY7" fmla="*/ 1944451 h 2160501"/>
                <a:gd name="connsiteX8" fmla="*/ 0 w 2265937"/>
                <a:gd name="connsiteY8" fmla="*/ 216050 h 2160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5937" h="2160501">
                  <a:moveTo>
                    <a:pt x="0" y="216050"/>
                  </a:moveTo>
                  <a:cubicBezTo>
                    <a:pt x="0" y="96729"/>
                    <a:pt x="96729" y="0"/>
                    <a:pt x="216050" y="0"/>
                  </a:cubicBezTo>
                  <a:lnTo>
                    <a:pt x="2049887" y="0"/>
                  </a:lnTo>
                  <a:cubicBezTo>
                    <a:pt x="2169208" y="0"/>
                    <a:pt x="2265937" y="96729"/>
                    <a:pt x="2265937" y="216050"/>
                  </a:cubicBezTo>
                  <a:lnTo>
                    <a:pt x="2265937" y="1944451"/>
                  </a:lnTo>
                  <a:cubicBezTo>
                    <a:pt x="2265937" y="2063772"/>
                    <a:pt x="2169208" y="2160501"/>
                    <a:pt x="2049887" y="2160501"/>
                  </a:cubicBezTo>
                  <a:lnTo>
                    <a:pt x="216050" y="2160501"/>
                  </a:lnTo>
                  <a:cubicBezTo>
                    <a:pt x="96729" y="2160501"/>
                    <a:pt x="0" y="2063772"/>
                    <a:pt x="0" y="1944451"/>
                  </a:cubicBezTo>
                  <a:lnTo>
                    <a:pt x="0" y="21605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4399" tIns="134399" rIns="134399" bIns="134399" numCol="1" spcCol="1270" anchor="t" anchorCtr="0"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n-US" sz="12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Delivery and Acceptance of Training of all solutions in scope.</a:t>
              </a:r>
            </a:p>
            <a:p>
              <a:pPr marL="0" lvl="1" algn="l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100" kern="1200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CE843AD-0C78-2B6D-E87C-075CC16FDDE6}"/>
                </a:ext>
              </a:extLst>
            </p:cNvPr>
            <p:cNvSpPr/>
            <p:nvPr/>
          </p:nvSpPr>
          <p:spPr>
            <a:xfrm>
              <a:off x="2156435" y="1518049"/>
              <a:ext cx="401487" cy="389106"/>
            </a:xfrm>
            <a:custGeom>
              <a:avLst/>
              <a:gdLst>
                <a:gd name="connsiteX0" fmla="*/ 0 w 401487"/>
                <a:gd name="connsiteY0" fmla="*/ 77821 h 389106"/>
                <a:gd name="connsiteX1" fmla="*/ 206934 w 401487"/>
                <a:gd name="connsiteY1" fmla="*/ 77821 h 389106"/>
                <a:gd name="connsiteX2" fmla="*/ 206934 w 401487"/>
                <a:gd name="connsiteY2" fmla="*/ 0 h 389106"/>
                <a:gd name="connsiteX3" fmla="*/ 401487 w 401487"/>
                <a:gd name="connsiteY3" fmla="*/ 194553 h 389106"/>
                <a:gd name="connsiteX4" fmla="*/ 206934 w 401487"/>
                <a:gd name="connsiteY4" fmla="*/ 389106 h 389106"/>
                <a:gd name="connsiteX5" fmla="*/ 206934 w 401487"/>
                <a:gd name="connsiteY5" fmla="*/ 311285 h 389106"/>
                <a:gd name="connsiteX6" fmla="*/ 0 w 401487"/>
                <a:gd name="connsiteY6" fmla="*/ 311285 h 389106"/>
                <a:gd name="connsiteX7" fmla="*/ 0 w 401487"/>
                <a:gd name="connsiteY7" fmla="*/ 77821 h 389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1487" h="389106">
                  <a:moveTo>
                    <a:pt x="0" y="77821"/>
                  </a:moveTo>
                  <a:lnTo>
                    <a:pt x="206934" y="77821"/>
                  </a:lnTo>
                  <a:lnTo>
                    <a:pt x="206934" y="0"/>
                  </a:lnTo>
                  <a:lnTo>
                    <a:pt x="401487" y="194553"/>
                  </a:lnTo>
                  <a:lnTo>
                    <a:pt x="206934" y="389106"/>
                  </a:lnTo>
                  <a:lnTo>
                    <a:pt x="206934" y="311285"/>
                  </a:lnTo>
                  <a:lnTo>
                    <a:pt x="0" y="311285"/>
                  </a:lnTo>
                  <a:lnTo>
                    <a:pt x="0" y="7782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821" rIns="116732" bIns="77821" numCol="1" spcCol="1270" anchor="ctr" anchorCtr="0">
              <a:noAutofit/>
            </a:bodyPr>
            <a:lstStyle/>
            <a:p>
              <a:pPr marL="0" lvl="0" indent="0" algn="ctr" defTabSz="177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00" kern="120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2237D0-6E39-9BB3-FC62-675BE07D5A74}"/>
                </a:ext>
              </a:extLst>
            </p:cNvPr>
            <p:cNvSpPr/>
            <p:nvPr/>
          </p:nvSpPr>
          <p:spPr>
            <a:xfrm>
              <a:off x="4148360" y="1329791"/>
              <a:ext cx="1009768" cy="923891"/>
            </a:xfrm>
            <a:custGeom>
              <a:avLst/>
              <a:gdLst>
                <a:gd name="connsiteX0" fmla="*/ 0 w 1423604"/>
                <a:gd name="connsiteY0" fmla="*/ 92389 h 923891"/>
                <a:gd name="connsiteX1" fmla="*/ 92389 w 1423604"/>
                <a:gd name="connsiteY1" fmla="*/ 0 h 923891"/>
                <a:gd name="connsiteX2" fmla="*/ 1331215 w 1423604"/>
                <a:gd name="connsiteY2" fmla="*/ 0 h 923891"/>
                <a:gd name="connsiteX3" fmla="*/ 1423604 w 1423604"/>
                <a:gd name="connsiteY3" fmla="*/ 92389 h 923891"/>
                <a:gd name="connsiteX4" fmla="*/ 1423604 w 1423604"/>
                <a:gd name="connsiteY4" fmla="*/ 831502 h 923891"/>
                <a:gd name="connsiteX5" fmla="*/ 1331215 w 1423604"/>
                <a:gd name="connsiteY5" fmla="*/ 923891 h 923891"/>
                <a:gd name="connsiteX6" fmla="*/ 92389 w 1423604"/>
                <a:gd name="connsiteY6" fmla="*/ 923891 h 923891"/>
                <a:gd name="connsiteX7" fmla="*/ 0 w 1423604"/>
                <a:gd name="connsiteY7" fmla="*/ 831502 h 923891"/>
                <a:gd name="connsiteX8" fmla="*/ 0 w 1423604"/>
                <a:gd name="connsiteY8" fmla="*/ 92389 h 92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23604" h="923891">
                  <a:moveTo>
                    <a:pt x="0" y="92389"/>
                  </a:moveTo>
                  <a:cubicBezTo>
                    <a:pt x="0" y="41364"/>
                    <a:pt x="41364" y="0"/>
                    <a:pt x="92389" y="0"/>
                  </a:cubicBezTo>
                  <a:lnTo>
                    <a:pt x="1331215" y="0"/>
                  </a:lnTo>
                  <a:cubicBezTo>
                    <a:pt x="1382240" y="0"/>
                    <a:pt x="1423604" y="41364"/>
                    <a:pt x="1423604" y="92389"/>
                  </a:cubicBezTo>
                  <a:lnTo>
                    <a:pt x="1423604" y="831502"/>
                  </a:lnTo>
                  <a:cubicBezTo>
                    <a:pt x="1423604" y="882527"/>
                    <a:pt x="1382240" y="923891"/>
                    <a:pt x="1331215" y="923891"/>
                  </a:cubicBezTo>
                  <a:lnTo>
                    <a:pt x="92389" y="923891"/>
                  </a:lnTo>
                  <a:cubicBezTo>
                    <a:pt x="41364" y="923891"/>
                    <a:pt x="0" y="882527"/>
                    <a:pt x="0" y="831502"/>
                  </a:cubicBezTo>
                  <a:lnTo>
                    <a:pt x="0" y="9238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361304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CR 01_2024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E0EA991-0468-E596-19AE-1C223F6D44DA}"/>
                </a:ext>
              </a:extLst>
            </p:cNvPr>
            <p:cNvSpPr/>
            <p:nvPr/>
          </p:nvSpPr>
          <p:spPr>
            <a:xfrm>
              <a:off x="4272856" y="1843700"/>
              <a:ext cx="1096532" cy="1056912"/>
            </a:xfrm>
            <a:custGeom>
              <a:avLst/>
              <a:gdLst>
                <a:gd name="connsiteX0" fmla="*/ 0 w 1560242"/>
                <a:gd name="connsiteY0" fmla="*/ 145094 h 1450941"/>
                <a:gd name="connsiteX1" fmla="*/ 145094 w 1560242"/>
                <a:gd name="connsiteY1" fmla="*/ 0 h 1450941"/>
                <a:gd name="connsiteX2" fmla="*/ 1415148 w 1560242"/>
                <a:gd name="connsiteY2" fmla="*/ 0 h 1450941"/>
                <a:gd name="connsiteX3" fmla="*/ 1560242 w 1560242"/>
                <a:gd name="connsiteY3" fmla="*/ 145094 h 1450941"/>
                <a:gd name="connsiteX4" fmla="*/ 1560242 w 1560242"/>
                <a:gd name="connsiteY4" fmla="*/ 1305847 h 1450941"/>
                <a:gd name="connsiteX5" fmla="*/ 1415148 w 1560242"/>
                <a:gd name="connsiteY5" fmla="*/ 1450941 h 1450941"/>
                <a:gd name="connsiteX6" fmla="*/ 145094 w 1560242"/>
                <a:gd name="connsiteY6" fmla="*/ 1450941 h 1450941"/>
                <a:gd name="connsiteX7" fmla="*/ 0 w 1560242"/>
                <a:gd name="connsiteY7" fmla="*/ 1305847 h 1450941"/>
                <a:gd name="connsiteX8" fmla="*/ 0 w 1560242"/>
                <a:gd name="connsiteY8" fmla="*/ 145094 h 1450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0242" h="1450941">
                  <a:moveTo>
                    <a:pt x="0" y="145094"/>
                  </a:moveTo>
                  <a:cubicBezTo>
                    <a:pt x="0" y="64961"/>
                    <a:pt x="64961" y="0"/>
                    <a:pt x="145094" y="0"/>
                  </a:cubicBezTo>
                  <a:lnTo>
                    <a:pt x="1415148" y="0"/>
                  </a:lnTo>
                  <a:cubicBezTo>
                    <a:pt x="1495281" y="0"/>
                    <a:pt x="1560242" y="64961"/>
                    <a:pt x="1560242" y="145094"/>
                  </a:cubicBezTo>
                  <a:lnTo>
                    <a:pt x="1560242" y="1305847"/>
                  </a:lnTo>
                  <a:cubicBezTo>
                    <a:pt x="1560242" y="1385980"/>
                    <a:pt x="1495281" y="1450941"/>
                    <a:pt x="1415148" y="1450941"/>
                  </a:cubicBezTo>
                  <a:lnTo>
                    <a:pt x="145094" y="1450941"/>
                  </a:lnTo>
                  <a:cubicBezTo>
                    <a:pt x="64961" y="1450941"/>
                    <a:pt x="0" y="1385980"/>
                    <a:pt x="0" y="1305847"/>
                  </a:cubicBezTo>
                  <a:lnTo>
                    <a:pt x="0" y="145094"/>
                  </a:lnTo>
                  <a:close/>
                </a:path>
              </a:pathLst>
            </a:cu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7841" tIns="127841" rIns="127841" bIns="127841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CR 01_2024</a:t>
              </a:r>
            </a:p>
            <a:p>
              <a:pPr marL="0" lvl="1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Scope Sign-off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A770887-AAE2-1CE4-C16C-D5660777BAFF}"/>
              </a:ext>
            </a:extLst>
          </p:cNvPr>
          <p:cNvSpPr txBox="1"/>
          <p:nvPr/>
        </p:nvSpPr>
        <p:spPr>
          <a:xfrm>
            <a:off x="2133600" y="1263083"/>
            <a:ext cx="182638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 2021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DC7B98-4F92-21D2-E211-37C334A968CF}"/>
              </a:ext>
            </a:extLst>
          </p:cNvPr>
          <p:cNvSpPr txBox="1"/>
          <p:nvPr/>
        </p:nvSpPr>
        <p:spPr>
          <a:xfrm>
            <a:off x="6324600" y="1263083"/>
            <a:ext cx="1205519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 2024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91F16D2-F287-9E78-367E-739771B98BBA}"/>
              </a:ext>
            </a:extLst>
          </p:cNvPr>
          <p:cNvSpPr/>
          <p:nvPr/>
        </p:nvSpPr>
        <p:spPr>
          <a:xfrm>
            <a:off x="4343400" y="1875259"/>
            <a:ext cx="1339285" cy="923891"/>
          </a:xfrm>
          <a:custGeom>
            <a:avLst/>
            <a:gdLst>
              <a:gd name="connsiteX0" fmla="*/ 0 w 1423604"/>
              <a:gd name="connsiteY0" fmla="*/ 92389 h 923891"/>
              <a:gd name="connsiteX1" fmla="*/ 92389 w 1423604"/>
              <a:gd name="connsiteY1" fmla="*/ 0 h 923891"/>
              <a:gd name="connsiteX2" fmla="*/ 1331215 w 1423604"/>
              <a:gd name="connsiteY2" fmla="*/ 0 h 923891"/>
              <a:gd name="connsiteX3" fmla="*/ 1423604 w 1423604"/>
              <a:gd name="connsiteY3" fmla="*/ 92389 h 923891"/>
              <a:gd name="connsiteX4" fmla="*/ 1423604 w 1423604"/>
              <a:gd name="connsiteY4" fmla="*/ 831502 h 923891"/>
              <a:gd name="connsiteX5" fmla="*/ 1331215 w 1423604"/>
              <a:gd name="connsiteY5" fmla="*/ 923891 h 923891"/>
              <a:gd name="connsiteX6" fmla="*/ 92389 w 1423604"/>
              <a:gd name="connsiteY6" fmla="*/ 923891 h 923891"/>
              <a:gd name="connsiteX7" fmla="*/ 0 w 1423604"/>
              <a:gd name="connsiteY7" fmla="*/ 831502 h 923891"/>
              <a:gd name="connsiteX8" fmla="*/ 0 w 1423604"/>
              <a:gd name="connsiteY8" fmla="*/ 92389 h 92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23604" h="923891">
                <a:moveTo>
                  <a:pt x="0" y="92389"/>
                </a:moveTo>
                <a:cubicBezTo>
                  <a:pt x="0" y="41364"/>
                  <a:pt x="41364" y="0"/>
                  <a:pt x="92389" y="0"/>
                </a:cubicBezTo>
                <a:lnTo>
                  <a:pt x="1331215" y="0"/>
                </a:lnTo>
                <a:cubicBezTo>
                  <a:pt x="1382240" y="0"/>
                  <a:pt x="1423604" y="41364"/>
                  <a:pt x="1423604" y="92389"/>
                </a:cubicBezTo>
                <a:lnTo>
                  <a:pt x="1423604" y="831502"/>
                </a:lnTo>
                <a:cubicBezTo>
                  <a:pt x="1423604" y="882527"/>
                  <a:pt x="1382240" y="923891"/>
                  <a:pt x="1331215" y="923891"/>
                </a:cubicBezTo>
                <a:lnTo>
                  <a:pt x="92389" y="923891"/>
                </a:lnTo>
                <a:cubicBezTo>
                  <a:pt x="41364" y="923891"/>
                  <a:pt x="0" y="882527"/>
                  <a:pt x="0" y="831502"/>
                </a:cubicBezTo>
                <a:lnTo>
                  <a:pt x="0" y="9238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568" tIns="99568" rIns="99568" bIns="361304" numCol="1" spcCol="1270" anchor="t" anchorCtr="0">
            <a:noAutofit/>
          </a:bodyPr>
          <a:lstStyle/>
          <a:p>
            <a:pPr marL="0" lvl="0" indent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400" b="1" kern="1200" dirty="0">
                <a:latin typeface="Arial" panose="020B0604020202020204" pitchFamily="34" charset="0"/>
                <a:cs typeface="Arial" panose="020B0604020202020204" pitchFamily="34" charset="0"/>
              </a:rPr>
              <a:t>CR 01_2022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90B3740-FC92-38F5-2858-E04FF6A98730}"/>
              </a:ext>
            </a:extLst>
          </p:cNvPr>
          <p:cNvSpPr/>
          <p:nvPr/>
        </p:nvSpPr>
        <p:spPr>
          <a:xfrm>
            <a:off x="4513646" y="2397528"/>
            <a:ext cx="1429954" cy="1056912"/>
          </a:xfrm>
          <a:custGeom>
            <a:avLst/>
            <a:gdLst>
              <a:gd name="connsiteX0" fmla="*/ 0 w 1560242"/>
              <a:gd name="connsiteY0" fmla="*/ 145094 h 1450941"/>
              <a:gd name="connsiteX1" fmla="*/ 145094 w 1560242"/>
              <a:gd name="connsiteY1" fmla="*/ 0 h 1450941"/>
              <a:gd name="connsiteX2" fmla="*/ 1415148 w 1560242"/>
              <a:gd name="connsiteY2" fmla="*/ 0 h 1450941"/>
              <a:gd name="connsiteX3" fmla="*/ 1560242 w 1560242"/>
              <a:gd name="connsiteY3" fmla="*/ 145094 h 1450941"/>
              <a:gd name="connsiteX4" fmla="*/ 1560242 w 1560242"/>
              <a:gd name="connsiteY4" fmla="*/ 1305847 h 1450941"/>
              <a:gd name="connsiteX5" fmla="*/ 1415148 w 1560242"/>
              <a:gd name="connsiteY5" fmla="*/ 1450941 h 1450941"/>
              <a:gd name="connsiteX6" fmla="*/ 145094 w 1560242"/>
              <a:gd name="connsiteY6" fmla="*/ 1450941 h 1450941"/>
              <a:gd name="connsiteX7" fmla="*/ 0 w 1560242"/>
              <a:gd name="connsiteY7" fmla="*/ 1305847 h 1450941"/>
              <a:gd name="connsiteX8" fmla="*/ 0 w 1560242"/>
              <a:gd name="connsiteY8" fmla="*/ 145094 h 1450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0242" h="1450941">
                <a:moveTo>
                  <a:pt x="0" y="145094"/>
                </a:moveTo>
                <a:cubicBezTo>
                  <a:pt x="0" y="64961"/>
                  <a:pt x="64961" y="0"/>
                  <a:pt x="145094" y="0"/>
                </a:cubicBezTo>
                <a:lnTo>
                  <a:pt x="1415148" y="0"/>
                </a:lnTo>
                <a:cubicBezTo>
                  <a:pt x="1495281" y="0"/>
                  <a:pt x="1560242" y="64961"/>
                  <a:pt x="1560242" y="145094"/>
                </a:cubicBezTo>
                <a:lnTo>
                  <a:pt x="1560242" y="1305847"/>
                </a:lnTo>
                <a:cubicBezTo>
                  <a:pt x="1560242" y="1385980"/>
                  <a:pt x="1495281" y="1450941"/>
                  <a:pt x="1415148" y="1450941"/>
                </a:cubicBezTo>
                <a:lnTo>
                  <a:pt x="145094" y="1450941"/>
                </a:lnTo>
                <a:cubicBezTo>
                  <a:pt x="64961" y="1450941"/>
                  <a:pt x="0" y="1385980"/>
                  <a:pt x="0" y="1305847"/>
                </a:cubicBezTo>
                <a:lnTo>
                  <a:pt x="0" y="145094"/>
                </a:lnTo>
                <a:close/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7841" tIns="127841" rIns="127841" bIns="127841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300" kern="1200" dirty="0">
                <a:latin typeface="Arial" panose="020B0604020202020204" pitchFamily="34" charset="0"/>
                <a:cs typeface="Arial" panose="020B0604020202020204" pitchFamily="34" charset="0"/>
              </a:rPr>
              <a:t>CR 01_2022</a:t>
            </a:r>
          </a:p>
          <a:p>
            <a:pPr marL="0" lvl="1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Scope Sign-off</a:t>
            </a:r>
            <a:endParaRPr lang="en-US" sz="13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D7F0F15-6AC4-A31F-C581-C9A250E65BCA}"/>
              </a:ext>
            </a:extLst>
          </p:cNvPr>
          <p:cNvSpPr/>
          <p:nvPr/>
        </p:nvSpPr>
        <p:spPr>
          <a:xfrm>
            <a:off x="5791200" y="2038350"/>
            <a:ext cx="491477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D09F82-0AAE-E930-CE0D-F9D247756525}"/>
              </a:ext>
            </a:extLst>
          </p:cNvPr>
          <p:cNvSpPr txBox="1"/>
          <p:nvPr/>
        </p:nvSpPr>
        <p:spPr>
          <a:xfrm>
            <a:off x="4343400" y="1263083"/>
            <a:ext cx="1339285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 2022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3CAA55F-84FE-EE80-49A6-00CC61FFB9D3}"/>
              </a:ext>
            </a:extLst>
          </p:cNvPr>
          <p:cNvSpPr/>
          <p:nvPr/>
        </p:nvSpPr>
        <p:spPr>
          <a:xfrm>
            <a:off x="76200" y="1880643"/>
            <a:ext cx="1394295" cy="1049198"/>
          </a:xfrm>
          <a:custGeom>
            <a:avLst/>
            <a:gdLst>
              <a:gd name="connsiteX0" fmla="*/ 0 w 2228810"/>
              <a:gd name="connsiteY0" fmla="*/ 193565 h 1935654"/>
              <a:gd name="connsiteX1" fmla="*/ 193565 w 2228810"/>
              <a:gd name="connsiteY1" fmla="*/ 0 h 1935654"/>
              <a:gd name="connsiteX2" fmla="*/ 2035245 w 2228810"/>
              <a:gd name="connsiteY2" fmla="*/ 0 h 1935654"/>
              <a:gd name="connsiteX3" fmla="*/ 2228810 w 2228810"/>
              <a:gd name="connsiteY3" fmla="*/ 193565 h 1935654"/>
              <a:gd name="connsiteX4" fmla="*/ 2228810 w 2228810"/>
              <a:gd name="connsiteY4" fmla="*/ 1742089 h 1935654"/>
              <a:gd name="connsiteX5" fmla="*/ 2035245 w 2228810"/>
              <a:gd name="connsiteY5" fmla="*/ 1935654 h 1935654"/>
              <a:gd name="connsiteX6" fmla="*/ 193565 w 2228810"/>
              <a:gd name="connsiteY6" fmla="*/ 1935654 h 1935654"/>
              <a:gd name="connsiteX7" fmla="*/ 0 w 2228810"/>
              <a:gd name="connsiteY7" fmla="*/ 1742089 h 1935654"/>
              <a:gd name="connsiteX8" fmla="*/ 0 w 2228810"/>
              <a:gd name="connsiteY8" fmla="*/ 193565 h 1935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28810" h="1935654">
                <a:moveTo>
                  <a:pt x="0" y="193565"/>
                </a:moveTo>
                <a:cubicBezTo>
                  <a:pt x="0" y="86662"/>
                  <a:pt x="86662" y="0"/>
                  <a:pt x="193565" y="0"/>
                </a:cubicBezTo>
                <a:lnTo>
                  <a:pt x="2035245" y="0"/>
                </a:lnTo>
                <a:cubicBezTo>
                  <a:pt x="2142148" y="0"/>
                  <a:pt x="2228810" y="86662"/>
                  <a:pt x="2228810" y="193565"/>
                </a:cubicBezTo>
                <a:lnTo>
                  <a:pt x="2228810" y="1742089"/>
                </a:lnTo>
                <a:cubicBezTo>
                  <a:pt x="2228810" y="1848992"/>
                  <a:pt x="2142148" y="1935654"/>
                  <a:pt x="2035245" y="1935654"/>
                </a:cubicBezTo>
                <a:lnTo>
                  <a:pt x="193565" y="1935654"/>
                </a:lnTo>
                <a:cubicBezTo>
                  <a:pt x="86662" y="1935654"/>
                  <a:pt x="0" y="1848992"/>
                  <a:pt x="0" y="1742089"/>
                </a:cubicBezTo>
                <a:lnTo>
                  <a:pt x="0" y="193565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9568" tIns="99568" rIns="99568" bIns="1097470" numCol="1" spcCol="1270" anchor="t" anchorCtr="0">
            <a:noAutofit/>
          </a:bodyPr>
          <a:lstStyle/>
          <a:p>
            <a:pPr defTabSz="6223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CR 01_2021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A4007F7-3047-65C1-AA12-9E4016586C65}"/>
              </a:ext>
            </a:extLst>
          </p:cNvPr>
          <p:cNvSpPr/>
          <p:nvPr/>
        </p:nvSpPr>
        <p:spPr>
          <a:xfrm>
            <a:off x="309710" y="2440443"/>
            <a:ext cx="1383166" cy="1049198"/>
          </a:xfrm>
          <a:custGeom>
            <a:avLst/>
            <a:gdLst>
              <a:gd name="connsiteX0" fmla="*/ 0 w 2265937"/>
              <a:gd name="connsiteY0" fmla="*/ 216050 h 2160501"/>
              <a:gd name="connsiteX1" fmla="*/ 216050 w 2265937"/>
              <a:gd name="connsiteY1" fmla="*/ 0 h 2160501"/>
              <a:gd name="connsiteX2" fmla="*/ 2049887 w 2265937"/>
              <a:gd name="connsiteY2" fmla="*/ 0 h 2160501"/>
              <a:gd name="connsiteX3" fmla="*/ 2265937 w 2265937"/>
              <a:gd name="connsiteY3" fmla="*/ 216050 h 2160501"/>
              <a:gd name="connsiteX4" fmla="*/ 2265937 w 2265937"/>
              <a:gd name="connsiteY4" fmla="*/ 1944451 h 2160501"/>
              <a:gd name="connsiteX5" fmla="*/ 2049887 w 2265937"/>
              <a:gd name="connsiteY5" fmla="*/ 2160501 h 2160501"/>
              <a:gd name="connsiteX6" fmla="*/ 216050 w 2265937"/>
              <a:gd name="connsiteY6" fmla="*/ 2160501 h 2160501"/>
              <a:gd name="connsiteX7" fmla="*/ 0 w 2265937"/>
              <a:gd name="connsiteY7" fmla="*/ 1944451 h 2160501"/>
              <a:gd name="connsiteX8" fmla="*/ 0 w 2265937"/>
              <a:gd name="connsiteY8" fmla="*/ 216050 h 2160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5937" h="2160501">
                <a:moveTo>
                  <a:pt x="0" y="216050"/>
                </a:moveTo>
                <a:cubicBezTo>
                  <a:pt x="0" y="96729"/>
                  <a:pt x="96729" y="0"/>
                  <a:pt x="216050" y="0"/>
                </a:cubicBezTo>
                <a:lnTo>
                  <a:pt x="2049887" y="0"/>
                </a:lnTo>
                <a:cubicBezTo>
                  <a:pt x="2169208" y="0"/>
                  <a:pt x="2265937" y="96729"/>
                  <a:pt x="2265937" y="216050"/>
                </a:cubicBezTo>
                <a:lnTo>
                  <a:pt x="2265937" y="1944451"/>
                </a:lnTo>
                <a:cubicBezTo>
                  <a:pt x="2265937" y="2063772"/>
                  <a:pt x="2169208" y="2160501"/>
                  <a:pt x="2049887" y="2160501"/>
                </a:cubicBezTo>
                <a:lnTo>
                  <a:pt x="216050" y="2160501"/>
                </a:lnTo>
                <a:cubicBezTo>
                  <a:pt x="96729" y="2160501"/>
                  <a:pt x="0" y="2063772"/>
                  <a:pt x="0" y="1944451"/>
                </a:cubicBezTo>
                <a:lnTo>
                  <a:pt x="0" y="216050"/>
                </a:lnTo>
                <a:close/>
              </a:path>
            </a:pathLst>
          </a:cu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99" tIns="134399" rIns="134399" bIns="134399" numCol="1" spcCol="1270" anchor="t" anchorCtr="0">
            <a:noAutofit/>
          </a:bodyPr>
          <a:lstStyle/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300" kern="1200" dirty="0">
                <a:latin typeface="Arial" panose="020B0604020202020204" pitchFamily="34" charset="0"/>
                <a:cs typeface="Arial" panose="020B0604020202020204" pitchFamily="34" charset="0"/>
              </a:rPr>
              <a:t>CR 01_2021</a:t>
            </a:r>
          </a:p>
          <a:p>
            <a:pPr marL="0" lvl="1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300" kern="1200" dirty="0">
                <a:latin typeface="Arial" panose="020B0604020202020204" pitchFamily="34" charset="0"/>
                <a:cs typeface="Arial" panose="020B0604020202020204" pitchFamily="34" charset="0"/>
              </a:rPr>
              <a:t>Scope Sign-off</a:t>
            </a:r>
          </a:p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sz="14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CE6EB9C-5BCF-39FE-DA15-9CF49D2D43D3}"/>
              </a:ext>
            </a:extLst>
          </p:cNvPr>
          <p:cNvSpPr/>
          <p:nvPr/>
        </p:nvSpPr>
        <p:spPr>
          <a:xfrm>
            <a:off x="1600200" y="2061879"/>
            <a:ext cx="491477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A5EA4E-4F66-FE52-0ABA-6C5BB249FA73}"/>
              </a:ext>
            </a:extLst>
          </p:cNvPr>
          <p:cNvSpPr txBox="1"/>
          <p:nvPr/>
        </p:nvSpPr>
        <p:spPr>
          <a:xfrm>
            <a:off x="96549" y="1263083"/>
            <a:ext cx="1373946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Mar/ Apr 2021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9C4055-B725-0E06-C100-BB9ED993F761}"/>
              </a:ext>
            </a:extLst>
          </p:cNvPr>
          <p:cNvSpPr txBox="1"/>
          <p:nvPr/>
        </p:nvSpPr>
        <p:spPr>
          <a:xfrm>
            <a:off x="1501647" y="2457332"/>
            <a:ext cx="738664" cy="26408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Training &amp; Knowledge Transfer Sessions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Training log sheet assessment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CR 01_2021 Partial Verification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0531D8-958C-FF97-448F-6875C6A9A290}"/>
              </a:ext>
            </a:extLst>
          </p:cNvPr>
          <p:cNvSpPr txBox="1"/>
          <p:nvPr/>
        </p:nvSpPr>
        <p:spPr>
          <a:xfrm>
            <a:off x="5715000" y="2440443"/>
            <a:ext cx="646331" cy="233742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 01_2022 Partial Verification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UAT Sessions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328EFE-A485-D186-3D1E-4AB25E4B37F2}"/>
              </a:ext>
            </a:extLst>
          </p:cNvPr>
          <p:cNvSpPr txBox="1"/>
          <p:nvPr/>
        </p:nvSpPr>
        <p:spPr>
          <a:xfrm>
            <a:off x="3733800" y="2455126"/>
            <a:ext cx="523220" cy="233742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UAT Sessions</a:t>
            </a:r>
          </a:p>
          <a:p>
            <a:endParaRPr lang="en-US" sz="120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145AAF6-F920-553D-FE84-79D4B658EBEB}"/>
              </a:ext>
            </a:extLst>
          </p:cNvPr>
          <p:cNvSpPr/>
          <p:nvPr/>
        </p:nvSpPr>
        <p:spPr>
          <a:xfrm>
            <a:off x="7620000" y="2016136"/>
            <a:ext cx="491477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1DE7806-7540-3E3C-D22E-736BE8B9BBC3}"/>
              </a:ext>
            </a:extLst>
          </p:cNvPr>
          <p:cNvSpPr/>
          <p:nvPr/>
        </p:nvSpPr>
        <p:spPr>
          <a:xfrm>
            <a:off x="8125304" y="840442"/>
            <a:ext cx="919269" cy="3563778"/>
          </a:xfrm>
          <a:prstGeom prst="roundRect">
            <a:avLst/>
          </a:prstGeom>
          <a:solidFill>
            <a:srgbClr val="F5831F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dirty="0"/>
              <a:t>CRs &amp; Data Reconciliation Remarks Assessment (New Points)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E532E5-E771-C72E-26C0-26B7963427FC}"/>
              </a:ext>
            </a:extLst>
          </p:cNvPr>
          <p:cNvSpPr txBox="1"/>
          <p:nvPr/>
        </p:nvSpPr>
        <p:spPr>
          <a:xfrm>
            <a:off x="7620000" y="2433255"/>
            <a:ext cx="523220" cy="233742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All CRs Verification &amp; Re-verification</a:t>
            </a:r>
          </a:p>
          <a:p>
            <a:endParaRPr 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1C2562-A489-E8CC-B1A4-4B5F2D7E9F8D}"/>
              </a:ext>
            </a:extLst>
          </p:cNvPr>
          <p:cNvSpPr txBox="1"/>
          <p:nvPr/>
        </p:nvSpPr>
        <p:spPr>
          <a:xfrm>
            <a:off x="99199" y="821639"/>
            <a:ext cx="5888285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Covid 19 Pandemic</a:t>
            </a:r>
          </a:p>
        </p:txBody>
      </p:sp>
    </p:spTree>
    <p:extLst>
      <p:ext uri="{BB962C8B-B14F-4D97-AF65-F5344CB8AC3E}">
        <p14:creationId xmlns:p14="http://schemas.microsoft.com/office/powerpoint/2010/main" val="262228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A607D-42AC-A396-8492-9AC3D2B6D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73E52-025C-54C2-5F31-CD0EC90DF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Project 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FDA9-0757-CB80-6359-F710120D3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30" y="735769"/>
            <a:ext cx="8829725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B3520-95C7-DC44-6DD8-E65EEC72CA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E65C6D-5489-4C71-A92D-002A9550D0D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2B6724E-9929-5AC7-2313-2382897FE5A6}"/>
              </a:ext>
            </a:extLst>
          </p:cNvPr>
          <p:cNvSpPr/>
          <p:nvPr/>
        </p:nvSpPr>
        <p:spPr>
          <a:xfrm>
            <a:off x="1437331" y="2471857"/>
            <a:ext cx="491477" cy="389106"/>
          </a:xfrm>
          <a:custGeom>
            <a:avLst/>
            <a:gdLst>
              <a:gd name="connsiteX0" fmla="*/ 0 w 401487"/>
              <a:gd name="connsiteY0" fmla="*/ 77821 h 389106"/>
              <a:gd name="connsiteX1" fmla="*/ 206934 w 401487"/>
              <a:gd name="connsiteY1" fmla="*/ 77821 h 389106"/>
              <a:gd name="connsiteX2" fmla="*/ 206934 w 401487"/>
              <a:gd name="connsiteY2" fmla="*/ 0 h 389106"/>
              <a:gd name="connsiteX3" fmla="*/ 401487 w 401487"/>
              <a:gd name="connsiteY3" fmla="*/ 194553 h 389106"/>
              <a:gd name="connsiteX4" fmla="*/ 206934 w 401487"/>
              <a:gd name="connsiteY4" fmla="*/ 389106 h 389106"/>
              <a:gd name="connsiteX5" fmla="*/ 206934 w 401487"/>
              <a:gd name="connsiteY5" fmla="*/ 311285 h 389106"/>
              <a:gd name="connsiteX6" fmla="*/ 0 w 401487"/>
              <a:gd name="connsiteY6" fmla="*/ 311285 h 389106"/>
              <a:gd name="connsiteX7" fmla="*/ 0 w 401487"/>
              <a:gd name="connsiteY7" fmla="*/ 77821 h 38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487" h="389106">
                <a:moveTo>
                  <a:pt x="0" y="77821"/>
                </a:moveTo>
                <a:lnTo>
                  <a:pt x="206934" y="77821"/>
                </a:lnTo>
                <a:lnTo>
                  <a:pt x="206934" y="0"/>
                </a:lnTo>
                <a:lnTo>
                  <a:pt x="401487" y="194553"/>
                </a:lnTo>
                <a:lnTo>
                  <a:pt x="206934" y="389106"/>
                </a:lnTo>
                <a:lnTo>
                  <a:pt x="206934" y="311285"/>
                </a:lnTo>
                <a:lnTo>
                  <a:pt x="0" y="311285"/>
                </a:lnTo>
                <a:lnTo>
                  <a:pt x="0" y="7782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7821" rIns="116732" bIns="77821" numCol="1" spcCol="1270" anchor="ctr" anchorCtr="0">
            <a:noAutofit/>
          </a:bodyPr>
          <a:lstStyle/>
          <a:p>
            <a:pPr marL="0" lvl="0" indent="0" algn="ctr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" kern="1200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FA741529-B01A-AF41-713A-89979C2F99A1}"/>
              </a:ext>
            </a:extLst>
          </p:cNvPr>
          <p:cNvSpPr/>
          <p:nvPr/>
        </p:nvSpPr>
        <p:spPr>
          <a:xfrm>
            <a:off x="393918" y="946445"/>
            <a:ext cx="977682" cy="356377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600" dirty="0"/>
              <a:t>CRs &amp; Data Reconciliation Remarks Assessment (New Points)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C074B3-4830-9697-782F-80EC8C3F67F1}"/>
              </a:ext>
            </a:extLst>
          </p:cNvPr>
          <p:cNvSpPr txBox="1"/>
          <p:nvPr/>
        </p:nvSpPr>
        <p:spPr>
          <a:xfrm>
            <a:off x="2244171" y="1050084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1EA1A5D-1095-BE09-5EE0-CA1853BFD314}"/>
              </a:ext>
            </a:extLst>
          </p:cNvPr>
          <p:cNvSpPr/>
          <p:nvPr/>
        </p:nvSpPr>
        <p:spPr>
          <a:xfrm>
            <a:off x="2091132" y="970539"/>
            <a:ext cx="3154402" cy="482305"/>
          </a:xfrm>
          <a:custGeom>
            <a:avLst/>
            <a:gdLst>
              <a:gd name="connsiteX0" fmla="*/ 0 w 2228810"/>
              <a:gd name="connsiteY0" fmla="*/ 193565 h 1935654"/>
              <a:gd name="connsiteX1" fmla="*/ 193565 w 2228810"/>
              <a:gd name="connsiteY1" fmla="*/ 0 h 1935654"/>
              <a:gd name="connsiteX2" fmla="*/ 2035245 w 2228810"/>
              <a:gd name="connsiteY2" fmla="*/ 0 h 1935654"/>
              <a:gd name="connsiteX3" fmla="*/ 2228810 w 2228810"/>
              <a:gd name="connsiteY3" fmla="*/ 193565 h 1935654"/>
              <a:gd name="connsiteX4" fmla="*/ 2228810 w 2228810"/>
              <a:gd name="connsiteY4" fmla="*/ 1742089 h 1935654"/>
              <a:gd name="connsiteX5" fmla="*/ 2035245 w 2228810"/>
              <a:gd name="connsiteY5" fmla="*/ 1935654 h 1935654"/>
              <a:gd name="connsiteX6" fmla="*/ 193565 w 2228810"/>
              <a:gd name="connsiteY6" fmla="*/ 1935654 h 1935654"/>
              <a:gd name="connsiteX7" fmla="*/ 0 w 2228810"/>
              <a:gd name="connsiteY7" fmla="*/ 1742089 h 1935654"/>
              <a:gd name="connsiteX8" fmla="*/ 0 w 2228810"/>
              <a:gd name="connsiteY8" fmla="*/ 193565 h 1935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28810" h="1935654">
                <a:moveTo>
                  <a:pt x="0" y="193565"/>
                </a:moveTo>
                <a:cubicBezTo>
                  <a:pt x="0" y="86662"/>
                  <a:pt x="86662" y="0"/>
                  <a:pt x="193565" y="0"/>
                </a:cubicBezTo>
                <a:lnTo>
                  <a:pt x="2035245" y="0"/>
                </a:lnTo>
                <a:cubicBezTo>
                  <a:pt x="2142148" y="0"/>
                  <a:pt x="2228810" y="86662"/>
                  <a:pt x="2228810" y="193565"/>
                </a:cubicBezTo>
                <a:lnTo>
                  <a:pt x="2228810" y="1742089"/>
                </a:lnTo>
                <a:cubicBezTo>
                  <a:pt x="2228810" y="1848992"/>
                  <a:pt x="2142148" y="1935654"/>
                  <a:pt x="2035245" y="1935654"/>
                </a:cubicBezTo>
                <a:lnTo>
                  <a:pt x="193565" y="1935654"/>
                </a:lnTo>
                <a:cubicBezTo>
                  <a:pt x="86662" y="1935654"/>
                  <a:pt x="0" y="1848992"/>
                  <a:pt x="0" y="1742089"/>
                </a:cubicBezTo>
                <a:lnTo>
                  <a:pt x="0" y="193565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99568" tIns="99568" rIns="99568" bIns="1097470" numCol="1" spcCol="1270" anchor="t" anchorCtr="0">
            <a:noAutofit/>
          </a:bodyPr>
          <a:lstStyle/>
          <a:p>
            <a:pPr marL="0" lvl="0" indent="0" defTabSz="622300">
              <a:spcBef>
                <a:spcPct val="0"/>
              </a:spcBef>
              <a:spcAft>
                <a:spcPct val="35000"/>
              </a:spcAft>
              <a:buNone/>
            </a:pPr>
            <a:endParaRPr lang="en-US" sz="1600" dirty="0"/>
          </a:p>
          <a:p>
            <a:pPr marL="0" lvl="0" indent="0" defTabSz="622300"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dirty="0"/>
              <a:t>CRs Verification</a:t>
            </a:r>
            <a:endParaRPr lang="en-US" sz="16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566F705-1D7C-8B99-A703-C00D77F15149}"/>
              </a:ext>
            </a:extLst>
          </p:cNvPr>
          <p:cNvSpPr/>
          <p:nvPr/>
        </p:nvSpPr>
        <p:spPr>
          <a:xfrm>
            <a:off x="5646481" y="970539"/>
            <a:ext cx="3242974" cy="482306"/>
          </a:xfrm>
          <a:custGeom>
            <a:avLst/>
            <a:gdLst>
              <a:gd name="connsiteX0" fmla="*/ 0 w 2228810"/>
              <a:gd name="connsiteY0" fmla="*/ 193565 h 1935654"/>
              <a:gd name="connsiteX1" fmla="*/ 193565 w 2228810"/>
              <a:gd name="connsiteY1" fmla="*/ 0 h 1935654"/>
              <a:gd name="connsiteX2" fmla="*/ 2035245 w 2228810"/>
              <a:gd name="connsiteY2" fmla="*/ 0 h 1935654"/>
              <a:gd name="connsiteX3" fmla="*/ 2228810 w 2228810"/>
              <a:gd name="connsiteY3" fmla="*/ 193565 h 1935654"/>
              <a:gd name="connsiteX4" fmla="*/ 2228810 w 2228810"/>
              <a:gd name="connsiteY4" fmla="*/ 1742089 h 1935654"/>
              <a:gd name="connsiteX5" fmla="*/ 2035245 w 2228810"/>
              <a:gd name="connsiteY5" fmla="*/ 1935654 h 1935654"/>
              <a:gd name="connsiteX6" fmla="*/ 193565 w 2228810"/>
              <a:gd name="connsiteY6" fmla="*/ 1935654 h 1935654"/>
              <a:gd name="connsiteX7" fmla="*/ 0 w 2228810"/>
              <a:gd name="connsiteY7" fmla="*/ 1742089 h 1935654"/>
              <a:gd name="connsiteX8" fmla="*/ 0 w 2228810"/>
              <a:gd name="connsiteY8" fmla="*/ 193565 h 1935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28810" h="1935654">
                <a:moveTo>
                  <a:pt x="0" y="193565"/>
                </a:moveTo>
                <a:cubicBezTo>
                  <a:pt x="0" y="86662"/>
                  <a:pt x="86662" y="0"/>
                  <a:pt x="193565" y="0"/>
                </a:cubicBezTo>
                <a:lnTo>
                  <a:pt x="2035245" y="0"/>
                </a:lnTo>
                <a:cubicBezTo>
                  <a:pt x="2142148" y="0"/>
                  <a:pt x="2228810" y="86662"/>
                  <a:pt x="2228810" y="193565"/>
                </a:cubicBezTo>
                <a:lnTo>
                  <a:pt x="2228810" y="1742089"/>
                </a:lnTo>
                <a:cubicBezTo>
                  <a:pt x="2228810" y="1848992"/>
                  <a:pt x="2142148" y="1935654"/>
                  <a:pt x="2035245" y="1935654"/>
                </a:cubicBezTo>
                <a:lnTo>
                  <a:pt x="193565" y="1935654"/>
                </a:lnTo>
                <a:cubicBezTo>
                  <a:pt x="86662" y="1935654"/>
                  <a:pt x="0" y="1848992"/>
                  <a:pt x="0" y="1742089"/>
                </a:cubicBezTo>
                <a:lnTo>
                  <a:pt x="0" y="193565"/>
                </a:ln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99568" tIns="99568" rIns="99568" bIns="1097470" numCol="1" spcCol="1270" anchor="t" anchorCtr="0">
            <a:noAutofit/>
          </a:bodyPr>
          <a:lstStyle/>
          <a:p>
            <a:pPr marL="0" lvl="0" indent="0" defTabSz="622300">
              <a:spcBef>
                <a:spcPct val="0"/>
              </a:spcBef>
              <a:spcAft>
                <a:spcPct val="35000"/>
              </a:spcAft>
              <a:buNone/>
            </a:pPr>
            <a:endParaRPr lang="en-US" sz="1600" dirty="0"/>
          </a:p>
          <a:p>
            <a:pPr marL="0" lvl="0" indent="0" defTabSz="622300"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600" b="1" dirty="0"/>
              <a:t>Data Reconciliation</a:t>
            </a:r>
            <a:endParaRPr lang="en-US" sz="1600" b="1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CCBA939-CBE7-F971-E451-DDC78E8BF729}"/>
              </a:ext>
            </a:extLst>
          </p:cNvPr>
          <p:cNvSpPr txBox="1"/>
          <p:nvPr/>
        </p:nvSpPr>
        <p:spPr>
          <a:xfrm>
            <a:off x="2038377" y="1534886"/>
            <a:ext cx="332999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200" b="1" dirty="0"/>
              <a:t>The CRs verification is </a:t>
            </a:r>
            <a:r>
              <a:rPr lang="en-US" sz="1200" b="1" dirty="0">
                <a:solidFill>
                  <a:srgbClr val="00B050"/>
                </a:solidFill>
              </a:rPr>
              <a:t>completed</a:t>
            </a:r>
            <a:r>
              <a:rPr lang="en-US" sz="1200" b="1" dirty="0"/>
              <a:t> from ESKADENIA’s Perspective</a:t>
            </a:r>
          </a:p>
          <a:p>
            <a:endParaRPr lang="en-US" sz="1200" b="1" dirty="0"/>
          </a:p>
          <a:p>
            <a:pPr marL="285750" indent="-285750">
              <a:buFontTx/>
              <a:buChar char="-"/>
            </a:pPr>
            <a:r>
              <a:rPr lang="en-US" sz="1200" b="1" dirty="0"/>
              <a:t>ESKADENIA has shared the justification on why the list of Remarks (which needs development) are out of the scope</a:t>
            </a:r>
          </a:p>
          <a:p>
            <a:endParaRPr lang="en-US" sz="1200" b="1" dirty="0"/>
          </a:p>
          <a:p>
            <a:pPr marL="285750" indent="-285750">
              <a:buFontTx/>
              <a:buChar char="-"/>
            </a:pPr>
            <a:r>
              <a:rPr lang="en-US" sz="1200" b="1" dirty="0"/>
              <a:t>ICIEC has shared the feedback on why the list of Remarks (which needs development) are within the scope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17D5E1-F8F9-60CD-C5A4-DC616C098406}"/>
              </a:ext>
            </a:extLst>
          </p:cNvPr>
          <p:cNvSpPr txBox="1"/>
          <p:nvPr/>
        </p:nvSpPr>
        <p:spPr>
          <a:xfrm>
            <a:off x="5567539" y="1534886"/>
            <a:ext cx="346832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200" b="1" dirty="0"/>
              <a:t>The data reconciliation is </a:t>
            </a:r>
            <a:r>
              <a:rPr lang="en-US" sz="1200" b="1" dirty="0">
                <a:solidFill>
                  <a:srgbClr val="00B050"/>
                </a:solidFill>
              </a:rPr>
              <a:t>completed</a:t>
            </a:r>
            <a:r>
              <a:rPr lang="en-US" sz="1200" b="1" dirty="0"/>
              <a:t> from ESKADENIA’s Perspective</a:t>
            </a:r>
          </a:p>
          <a:p>
            <a:pPr marL="285750" indent="-285750">
              <a:buFontTx/>
              <a:buChar char="-"/>
            </a:pPr>
            <a:endParaRPr lang="en-US" sz="1200" b="1" dirty="0"/>
          </a:p>
          <a:p>
            <a:pPr marL="285750" indent="-285750">
              <a:buFontTx/>
              <a:buChar char="-"/>
            </a:pPr>
            <a:r>
              <a:rPr lang="en-US" sz="1200" b="1" dirty="0"/>
              <a:t>ESKADENIA has shared the justification on why the list of Remarks (which needs development) are out of the scope</a:t>
            </a:r>
          </a:p>
          <a:p>
            <a:endParaRPr lang="en-US" sz="1200" b="1" dirty="0"/>
          </a:p>
          <a:p>
            <a:pPr marL="285750" indent="-285750">
              <a:buFontTx/>
              <a:buChar char="-"/>
            </a:pPr>
            <a:r>
              <a:rPr lang="en-US" sz="1200" b="1" dirty="0"/>
              <a:t>ICIEC has shared the feedback on why the list of Remarks (which needs development) are within of the scope</a:t>
            </a:r>
          </a:p>
          <a:p>
            <a:endParaRPr lang="en-US" sz="1200" b="1" dirty="0"/>
          </a:p>
          <a:p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1D3F2D-C92B-5FD2-73D1-930D61A0BF95}"/>
              </a:ext>
            </a:extLst>
          </p:cNvPr>
          <p:cNvSpPr txBox="1"/>
          <p:nvPr/>
        </p:nvSpPr>
        <p:spPr>
          <a:xfrm>
            <a:off x="2050967" y="3771363"/>
            <a:ext cx="632460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0050" lvl="1" indent="0" algn="ctr">
              <a:buNone/>
            </a:pPr>
            <a:r>
              <a:rPr lang="en-US" sz="900" i="1" dirty="0"/>
              <a:t>P.S. As per the feedback received from ICIEC on the 13</a:t>
            </a:r>
            <a:r>
              <a:rPr lang="en-US" sz="900" i="1" baseline="30000" dirty="0"/>
              <a:t>th</a:t>
            </a:r>
            <a:r>
              <a:rPr lang="en-US" sz="900" i="1" dirty="0"/>
              <a:t> of Jan, 2025; ICIEC will not proceed with the training and UAT activities unless the requested points raised under activities (the CRs verification and especially the data reconciliation) are developed and delivered.</a:t>
            </a:r>
          </a:p>
        </p:txBody>
      </p:sp>
    </p:spTree>
    <p:extLst>
      <p:ext uri="{BB962C8B-B14F-4D97-AF65-F5344CB8AC3E}">
        <p14:creationId xmlns:p14="http://schemas.microsoft.com/office/powerpoint/2010/main" val="415631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2124" y="2206090"/>
            <a:ext cx="6539752" cy="880110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6" name="Rectangle 5"/>
          <p:cNvSpPr/>
          <p:nvPr/>
        </p:nvSpPr>
        <p:spPr>
          <a:xfrm>
            <a:off x="3352800" y="4838140"/>
            <a:ext cx="2438400" cy="272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kern="1100" spc="10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www.eskadenia.com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3805115" y="4860085"/>
            <a:ext cx="1524000" cy="248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77017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Presentation3</Template>
  <TotalTime>24008</TotalTime>
  <Words>620</Words>
  <Application>Microsoft Office PowerPoint</Application>
  <PresentationFormat>On-screen Show (16:9)</PresentationFormat>
  <Paragraphs>159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Times New Roman</vt:lpstr>
      <vt:lpstr>Presentation3</vt:lpstr>
      <vt:lpstr>PowerPoint Presentation</vt:lpstr>
      <vt:lpstr>Summary</vt:lpstr>
      <vt:lpstr>ESKADENIA’s Position Basis</vt:lpstr>
      <vt:lpstr>What is a Change</vt:lpstr>
      <vt:lpstr>Accomplished Milestones &amp; Project Turning Points</vt:lpstr>
      <vt:lpstr>Accomplished Milestones &amp; Project Turning Points</vt:lpstr>
      <vt:lpstr>Project Current Status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Lina Masarweh</dc:creator>
  <cp:lastModifiedBy>Laisan Mobaideen</cp:lastModifiedBy>
  <cp:revision>1033</cp:revision>
  <dcterms:created xsi:type="dcterms:W3CDTF">2019-01-28T12:51:56Z</dcterms:created>
  <dcterms:modified xsi:type="dcterms:W3CDTF">2025-04-13T08:22:04Z</dcterms:modified>
</cp:coreProperties>
</file>